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316" r:id="rId4"/>
    <p:sldId id="317" r:id="rId5"/>
    <p:sldId id="390" r:id="rId6"/>
    <p:sldId id="39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mbria Math" panose="02040503050406030204" pitchFamily="18" charset="0"/>
      <p:regular r:id="rId16"/>
    </p:embeddedFont>
    <p:embeddedFont>
      <p:font typeface="DB Lim X" panose="02000506060000020004" pitchFamily="2" charset="-34"/>
      <p:regular r:id="rId17"/>
    </p:embeddedFont>
    <p:embeddedFont>
      <p:font typeface="DB Lim X Bold" panose="02000506060000020004" pitchFamily="2" charset="-34"/>
      <p:bold r:id="rId18"/>
    </p:embeddedFont>
    <p:embeddedFont>
      <p:font typeface="DBLimX-Medium" panose="02000506060000020004" pitchFamily="2" charset="-3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945200"/>
    <a:srgbClr val="941100"/>
    <a:srgbClr val="929000"/>
    <a:srgbClr val="FFFC00"/>
    <a:srgbClr val="009193"/>
    <a:srgbClr val="0432FF"/>
    <a:srgbClr val="5E5E5E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6341" autoAdjust="0"/>
  </p:normalViewPr>
  <p:slideViewPr>
    <p:cSldViewPr snapToGrid="0" snapToObjects="1">
      <p:cViewPr>
        <p:scale>
          <a:sx n="93" d="100"/>
          <a:sy n="93" d="100"/>
        </p:scale>
        <p:origin x="144" y="880"/>
      </p:cViewPr>
      <p:guideLst/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F-0045-840F-80EF7D54D48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F-0045-840F-80EF7D54D48B}"/>
              </c:ext>
            </c:extLst>
          </c:dPt>
          <c:dLbls>
            <c:dLbl>
              <c:idx val="1"/>
              <c:layout>
                <c:manualLayout>
                  <c:x val="0.1493899768644551"/>
                  <c:y val="0.204128754634432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F-0045-840F-80EF7D54D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Sheet3!$B$3:$B$4</c:f>
              <c:strCache>
                <c:ptCount val="2"/>
                <c:pt idx="0">
                  <c:v>Pass</c:v>
                </c:pt>
                <c:pt idx="1">
                  <c:v>Fail</c:v>
                </c:pt>
              </c:strCache>
            </c:strRef>
          </c:cat>
          <c:val>
            <c:numRef>
              <c:f>Sheet3!$C$3:$C$4</c:f>
              <c:numCache>
                <c:formatCode>General</c:formatCode>
                <c:ptCount val="2"/>
                <c:pt idx="0">
                  <c:v>456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CF-0045-840F-80EF7D54D4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52A5EA-B1DE-F143-B035-6A77A8CE8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41D5E-2FA9-E74A-BAA7-630C5DD3EF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973FC-C748-AE40-B11B-2EDC767AF15B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6A4DA-7744-1E40-B674-8B0E63E6EC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BE461-3476-DA4D-969C-0B1894E673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5449-6B08-DF41-9205-3DFC2CF58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7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5032C-BDA0-9E4C-BF70-FE4188B76A90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80F0-1809-D34D-8F95-2B9BC80C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9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80F0-1809-D34D-8F95-2B9BC80C19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F12B-9739-414F-B352-77F01F6EB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03717-0BB3-0743-88BD-D39241CB6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8810-0D50-A749-A06B-BE60EB44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F006-4A85-4549-9C64-282980203B55}" type="datetime1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D1F5-DD12-DE4A-9B2D-7891D500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9746-8DA6-674C-BB52-506FCCD1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EE2D-2B90-344D-8496-29BCF04F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698E5-0BE7-E241-AAF4-CD69995FC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DF758-FF87-B343-A2B2-356F2A6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21B4-C5FB-864A-8A21-367865297102}" type="datetime1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EF8F-AD3B-ED4C-8F74-E08C1579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9F86-9A15-6A45-854C-1EFC1F77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E7DC3-1AA5-7849-A312-66E428483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11810-6F42-B547-AC5F-2A849D49D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FE58D-83F4-C743-BF90-CF1E798E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E530-4FF2-C549-B1E3-73CDCC3FC4BD}" type="datetime1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DE99-5712-AE47-A4DC-430C480F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1C83-E2A3-B649-912A-45615C30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338B-9CA0-BC4B-A9F9-04985030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E7BF-89EE-A148-805D-A4A414D2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5D03-7D3F-AA46-935F-1E24EFC5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D903-6966-804F-AA9C-C1C1A979AB89}" type="datetime1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FA50E-4811-3647-AC2F-10FE5143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B574-1F7F-604D-ACF8-EDEC57E1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AA07-2C93-A344-894C-824D0D23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D4B5-A865-0F49-94AE-F8C902065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A84E6-0FF5-B84F-81DA-ED0D4435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095E-8338-EE46-81C0-D0558095F143}" type="datetime1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D7B3-AAA8-A14D-8833-C148C763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6939D-3FF1-C546-A01D-9D293D1A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2BDC-AF51-EA41-8FBD-8066E37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9ED8-CDEF-2F41-B4C0-247D44555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18847-FB28-8B48-BC5E-86B5A711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A5EF-815A-6846-B2C0-2B3938BC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9B17-F4CC-1A47-8389-3BC1EA9C09F5}" type="datetime1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FA646-9A3F-F044-B7E1-C92BD3C4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A822B-CDBA-3E4A-B235-1301EB44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A52A-F415-DE42-8A82-B71AA9CA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5BA8-3170-CE47-9BD7-7F88BAEFE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00851-A403-DB45-9A6F-19D1A44FB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59EA5-2F86-EC4A-BDAD-B6A3259A0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0CC61-26F9-C74C-99C8-95D9E9A26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9C2BB-B5FD-7745-91D3-6E24035B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0CB-CB66-D441-B252-E5617FC1E213}" type="datetime1">
              <a:rPr lang="en-US" smtClean="0"/>
              <a:t>8/3/21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A270F-D6C2-D441-99D8-4171043A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1504F-DCC2-9B44-9472-257FB90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334F-475A-0448-B0FA-E152EC95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29BDD-F03F-9B43-8998-98951967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D8C0-B0A1-6249-AB29-5135C5FE1037}" type="datetime1">
              <a:rPr lang="en-US" smtClean="0"/>
              <a:t>8/3/21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E0828-DFBE-344C-BA34-A25808B1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C54B9-74E8-E245-AA85-E86C11F4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C5786-5F77-0146-BFE7-DED0B893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3E15-C0DC-0E43-9DAD-C53E67BA1513}" type="datetime1">
              <a:rPr lang="en-US" smtClean="0"/>
              <a:t>8/3/21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9C7EB-2054-734C-920E-894174C2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EA710-A616-7F4F-B947-E9342501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21D3-AD81-C04C-AF78-90FEE3C5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A550-3E3C-2245-8907-C04BC44C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D9A7F-C583-5C40-91D3-3292A01E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A4637-6524-C242-A6DB-68BC214D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FC7-C230-3644-85BF-C86C1AAC5925}" type="datetime1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72848-B4F9-CF42-B7CE-D970E9DF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70A49-EB77-D344-ADE7-80A6BF0C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43A4-D2EC-8D4A-803E-7AA16B19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01CAF-F336-1C42-99B4-45C7346B9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BD87-7636-AB49-BF1A-3B161D6B3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8AF14-1615-5C44-BCED-A6F539EA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315B-DB31-9C46-9DA2-150C14B51CC0}" type="datetime1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9083B-4B71-044A-9EDC-9B255196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6135D-75BC-FD40-8AB7-DA16D048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7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275FF-EAD4-2941-9EFB-6C35E04B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4A109-72CE-AB41-97F8-D6E57ADC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FC6A9-526E-044A-98A0-1D3705E34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A981-7F0D-7341-BFAB-0221C84359B9}" type="datetime1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8BF10-AEBD-5A40-A087-12CD0A785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081A-21D2-4D4A-BE79-840BE7CBF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E9B6-3111-A842-92C8-164F7755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5957-80DE-9B4E-8F93-11EBDA5EC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7770"/>
            <a:ext cx="12192000" cy="247518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>
            <a:noAutofit/>
          </a:bodyPr>
          <a:lstStyle/>
          <a:p>
            <a:pPr marL="358775" algn="l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DBLimX-Medium" panose="02000506060000020004" pitchFamily="2" charset="-34"/>
                <a:cs typeface="DBLimX-Medium" panose="02000506060000020004" pitchFamily="2" charset="-34"/>
              </a:rPr>
              <a:t>Identifying factors associated with failure of  Thailand National Licensing Examination step 1 : a case study at Faculty of Medicine </a:t>
            </a:r>
            <a:r>
              <a:rPr lang="en-US" sz="3200" dirty="0" err="1">
                <a:solidFill>
                  <a:srgbClr val="C00000"/>
                </a:solidFill>
                <a:latin typeface="DBLimX-Medium" panose="02000506060000020004" pitchFamily="2" charset="-34"/>
                <a:cs typeface="DBLimX-Medium" panose="02000506060000020004" pitchFamily="2" charset="-34"/>
              </a:rPr>
              <a:t>Ramathibodi</a:t>
            </a:r>
            <a:r>
              <a:rPr lang="en-US" sz="3200" dirty="0">
                <a:solidFill>
                  <a:srgbClr val="C00000"/>
                </a:solidFill>
                <a:latin typeface="DBLimX-Medium" panose="02000506060000020004" pitchFamily="2" charset="-34"/>
                <a:cs typeface="DBLimX-Medium" panose="02000506060000020004" pitchFamily="2" charset="-34"/>
              </a:rPr>
              <a:t> Hospital, Mahidol University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5D7D26-8356-7749-A3C0-54F03220899E}"/>
              </a:ext>
            </a:extLst>
          </p:cNvPr>
          <p:cNvSpPr txBox="1">
            <a:spLocks/>
          </p:cNvSpPr>
          <p:nvPr/>
        </p:nvSpPr>
        <p:spPr>
          <a:xfrm>
            <a:off x="3373580" y="3213101"/>
            <a:ext cx="5444839" cy="3428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 err="1">
                <a:latin typeface="DBLimX-Medium" panose="02000506060000020004" pitchFamily="2" charset="-34"/>
                <a:cs typeface="DBLimX-Medium" panose="02000506060000020004" pitchFamily="2" charset="-34"/>
              </a:rPr>
              <a:t>Kodchapon</a:t>
            </a:r>
            <a:r>
              <a:rPr lang="en-US" sz="2000" dirty="0">
                <a:latin typeface="DBLimX-Medium" panose="02000506060000020004" pitchFamily="2" charset="-34"/>
                <a:cs typeface="DBLimX-Medium" panose="02000506060000020004" pitchFamily="2" charset="-34"/>
              </a:rPr>
              <a:t> </a:t>
            </a:r>
            <a:r>
              <a:rPr lang="en-US" sz="2000" dirty="0" err="1">
                <a:latin typeface="DBLimX-Medium" panose="02000506060000020004" pitchFamily="2" charset="-34"/>
                <a:cs typeface="DBLimX-Medium" panose="02000506060000020004" pitchFamily="2" charset="-34"/>
              </a:rPr>
              <a:t>Bunkosang</a:t>
            </a:r>
            <a:endParaRPr lang="en-US" sz="2000" dirty="0">
              <a:latin typeface="DBLimX-Medium" panose="02000506060000020004" pitchFamily="2" charset="-34"/>
              <a:cs typeface="DBLimX-Medium" panose="02000506060000020004" pitchFamily="2" charset="-34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DBLimX-Medium" panose="02000506060000020004" pitchFamily="2" charset="-34"/>
              <a:cs typeface="DBLimX-Medium" panose="02000506060000020004" pitchFamily="2" charset="-34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DBLimX-Medium" panose="02000506060000020004" pitchFamily="2" charset="-34"/>
                <a:cs typeface="DBLimX-Medium" panose="02000506060000020004" pitchFamily="2" charset="-34"/>
              </a:rPr>
              <a:t>The degree of master of Science in Biostatistics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DBLimX-Medium" panose="02000506060000020004" pitchFamily="2" charset="-34"/>
                <a:cs typeface="DBLimX-Medium" panose="02000506060000020004" pitchFamily="2" charset="-34"/>
              </a:rPr>
              <a:t>Faculty of Public Health, Mahidol University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DBLimX-Medium" panose="02000506060000020004" pitchFamily="2" charset="-34"/>
              <a:cs typeface="DBLimX-Medium" panose="02000506060000020004" pitchFamily="2" charset="-34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DBLimX-Medium" panose="02000506060000020004" pitchFamily="2" charset="-34"/>
                <a:cs typeface="DBLimX-Medium" panose="02000506060000020004" pitchFamily="2" charset="-34"/>
              </a:rPr>
              <a:t>Educator,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DBLimX-Medium" panose="02000506060000020004" pitchFamily="2" charset="-34"/>
                <a:cs typeface="DBLimX-Medium" panose="02000506060000020004" pitchFamily="2" charset="-34"/>
              </a:rPr>
              <a:t>Faculty of Medicine </a:t>
            </a:r>
            <a:r>
              <a:rPr lang="en-US" sz="2000" dirty="0" err="1">
                <a:latin typeface="DBLimX-Medium" panose="02000506060000020004" pitchFamily="2" charset="-34"/>
                <a:cs typeface="DBLimX-Medium" panose="02000506060000020004" pitchFamily="2" charset="-34"/>
              </a:rPr>
              <a:t>Ramathibodi</a:t>
            </a:r>
            <a:r>
              <a:rPr lang="en-US" sz="2000" dirty="0">
                <a:latin typeface="DBLimX-Medium" panose="02000506060000020004" pitchFamily="2" charset="-34"/>
                <a:cs typeface="DBLimX-Medium" panose="02000506060000020004" pitchFamily="2" charset="-34"/>
              </a:rPr>
              <a:t> Hospital, Mahidol University 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9399682A-3083-784B-980D-D58257323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43"/>
    </mc:Choice>
    <mc:Fallback xmlns="">
      <p:transition spd="slow" advTm="48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E6E6FD-D167-F643-BD70-CDD22BBA17C0}"/>
              </a:ext>
            </a:extLst>
          </p:cNvPr>
          <p:cNvSpPr/>
          <p:nvPr/>
        </p:nvSpPr>
        <p:spPr>
          <a:xfrm>
            <a:off x="6326372" y="1140935"/>
            <a:ext cx="5652977" cy="5545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0D1575-175B-5449-915A-D7958C1034E4}"/>
              </a:ext>
            </a:extLst>
          </p:cNvPr>
          <p:cNvSpPr/>
          <p:nvPr/>
        </p:nvSpPr>
        <p:spPr>
          <a:xfrm>
            <a:off x="120501" y="1127169"/>
            <a:ext cx="6049232" cy="5545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8F00B-E3CB-0049-A1A0-1FFFC230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011" y="352636"/>
            <a:ext cx="4882502" cy="823913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INTRODUCTION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DB Lim X Bold" panose="02000506060000020004" pitchFamily="2" charset="-34"/>
              <a:cs typeface="DB Lim X Bold" panose="02000506060000020004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5BE35-0621-D44E-90AE-0DC34F8C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9B6-3111-A842-92C8-164F77559583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B4F9A-7C31-E24D-95AC-50C4B9172F3C}"/>
              </a:ext>
            </a:extLst>
          </p:cNvPr>
          <p:cNvSpPr/>
          <p:nvPr/>
        </p:nvSpPr>
        <p:spPr>
          <a:xfrm>
            <a:off x="245869" y="2768721"/>
            <a:ext cx="565297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Important of licensing examination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1893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Resident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1893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Actual practice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1893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Health of people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E881F-D4B0-B14B-85A2-91598CD9D01E}"/>
              </a:ext>
            </a:extLst>
          </p:cNvPr>
          <p:cNvSpPr/>
          <p:nvPr/>
        </p:nvSpPr>
        <p:spPr>
          <a:xfrm>
            <a:off x="268992" y="1441390"/>
            <a:ext cx="5976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Failure rate of licensing examination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0.84-19.7% (2006-2016)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DEE4B-701E-6B4F-B45C-75B0A71D746A}"/>
              </a:ext>
            </a:extLst>
          </p:cNvPr>
          <p:cNvSpPr/>
          <p:nvPr/>
        </p:nvSpPr>
        <p:spPr>
          <a:xfrm>
            <a:off x="268992" y="5742826"/>
            <a:ext cx="565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Effect of failure the 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loss of human resource, future of medical student.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A1318-F3F3-744F-86F8-BF9BFF2BB4AD}"/>
              </a:ext>
            </a:extLst>
          </p:cNvPr>
          <p:cNvSpPr/>
          <p:nvPr/>
        </p:nvSpPr>
        <p:spPr>
          <a:xfrm>
            <a:off x="6318224" y="1441390"/>
            <a:ext cx="556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Objective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To identify the factors associated with failure the NLE step 1</a:t>
            </a:r>
          </a:p>
        </p:txBody>
      </p:sp>
      <p:pic>
        <p:nvPicPr>
          <p:cNvPr id="22" name="Graphic 21" descr="Sad face with no fill">
            <a:extLst>
              <a:ext uri="{FF2B5EF4-FFF2-40B4-BE49-F238E27FC236}">
                <a16:creationId xmlns:a16="http://schemas.microsoft.com/office/drawing/2014/main" id="{8BFC5EC5-6AEA-4647-A7A3-AAB01ED59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41683" y="3308741"/>
            <a:ext cx="1771442" cy="1771442"/>
          </a:xfrm>
          <a:prstGeom prst="rect">
            <a:avLst/>
          </a:prstGeom>
        </p:spPr>
      </p:pic>
      <p:pic>
        <p:nvPicPr>
          <p:cNvPr id="24" name="Graphic 23" descr="Target Audience">
            <a:extLst>
              <a:ext uri="{FF2B5EF4-FFF2-40B4-BE49-F238E27FC236}">
                <a16:creationId xmlns:a16="http://schemas.microsoft.com/office/drawing/2014/main" id="{FD6917B7-5AEF-1A47-931A-5967A0B5A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1424" y="2272387"/>
            <a:ext cx="3602023" cy="36020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C706B4-D250-184E-9B77-A0D779006EDE}"/>
              </a:ext>
            </a:extLst>
          </p:cNvPr>
          <p:cNvCxnSpPr/>
          <p:nvPr/>
        </p:nvCxnSpPr>
        <p:spPr>
          <a:xfrm>
            <a:off x="742121" y="1115187"/>
            <a:ext cx="10933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878EF17-8FF7-E34B-B34D-40414DE48946}"/>
              </a:ext>
            </a:extLst>
          </p:cNvPr>
          <p:cNvSpPr/>
          <p:nvPr/>
        </p:nvSpPr>
        <p:spPr>
          <a:xfrm>
            <a:off x="400050" y="451322"/>
            <a:ext cx="678153" cy="6781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B Lim X" panose="02000506060000020004" pitchFamily="2" charset="-34"/>
                <a:cs typeface="DB Lim X" panose="02000506060000020004" pitchFamily="2" charset="-34"/>
              </a:rPr>
              <a:t>1</a:t>
            </a:r>
          </a:p>
        </p:txBody>
      </p:sp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2B96B8AB-55AB-E346-A539-09CE990B40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415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673"/>
    </mc:Choice>
    <mc:Fallback>
      <p:transition spd="slow" advTm="122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F00B-E3CB-0049-A1A0-1FFFC230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60" y="362638"/>
            <a:ext cx="11449875" cy="86292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METHODOLOGY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DB Lim X Bold" panose="02000506060000020004" pitchFamily="2" charset="-34"/>
              <a:cs typeface="DB Lim X Bold" panose="02000506060000020004" pitchFamily="2" charset="-3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EDCE80-1443-4B4B-BEC4-E88879CD4173}"/>
              </a:ext>
            </a:extLst>
          </p:cNvPr>
          <p:cNvCxnSpPr>
            <a:cxnSpLocks/>
          </p:cNvCxnSpPr>
          <p:nvPr/>
        </p:nvCxnSpPr>
        <p:spPr>
          <a:xfrm>
            <a:off x="526225" y="1085205"/>
            <a:ext cx="4766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BEAE018-0925-3948-9F4A-AE1D362C26C1}"/>
              </a:ext>
            </a:extLst>
          </p:cNvPr>
          <p:cNvSpPr/>
          <p:nvPr/>
        </p:nvSpPr>
        <p:spPr>
          <a:xfrm>
            <a:off x="6198783" y="254208"/>
            <a:ext cx="5777317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501775" algn="l"/>
              </a:tabLst>
            </a:pPr>
            <a:r>
              <a:rPr lang="en-US" sz="20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Study design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: 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Retrospective cohort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  <a:p>
            <a:pPr marL="1343025" indent="-1343025">
              <a:tabLst>
                <a:tab pos="1501775" algn="l"/>
              </a:tabLst>
            </a:pPr>
            <a:r>
              <a:rPr lang="en-US" sz="20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Population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 : 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		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Medical students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Ramathibodi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  <a:p>
            <a:pPr>
              <a:tabLst>
                <a:tab pos="1501775" algn="l"/>
              </a:tabLst>
            </a:pPr>
            <a:r>
              <a:rPr lang="en-US" sz="20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Sample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: 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	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Admission in 2014 – 2016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12962-DDBD-2948-88F7-AD3B17599538}"/>
              </a:ext>
            </a:extLst>
          </p:cNvPr>
          <p:cNvSpPr/>
          <p:nvPr/>
        </p:nvSpPr>
        <p:spPr>
          <a:xfrm>
            <a:off x="6198783" y="3866531"/>
            <a:ext cx="57773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2"/>
            <a:r>
              <a:rPr lang="en-US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The software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in this study is the </a:t>
            </a:r>
            <a:r>
              <a:rPr lang="en-US" b="1" dirty="0">
                <a:solidFill>
                  <a:srgbClr val="011893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STATA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3B340-C083-9E44-9A83-D35A77CF15FA}"/>
              </a:ext>
            </a:extLst>
          </p:cNvPr>
          <p:cNvSpPr/>
          <p:nvPr/>
        </p:nvSpPr>
        <p:spPr>
          <a:xfrm>
            <a:off x="6198783" y="4235863"/>
            <a:ext cx="578153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01638" lvl="3" indent="-349250">
              <a:buFont typeface="+mj-lt"/>
              <a:buAutoNum type="romanU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randomly 10% / 90% </a:t>
            </a:r>
          </a:p>
          <a:p>
            <a:pPr marL="401638" lvl="3" indent="-349250">
              <a:buFont typeface="+mj-lt"/>
              <a:buAutoNum type="romanU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The model will be developed by stepwise: multilevel regression modeling</a:t>
            </a:r>
          </a:p>
          <a:p>
            <a:pPr marL="401638" lvl="4" indent="-34925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	1. admission model	2. end of haft year 1 model </a:t>
            </a:r>
          </a:p>
          <a:p>
            <a:pPr marL="401638" lvl="4" indent="-34925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	3. end of year 1 model </a:t>
            </a:r>
            <a:r>
              <a:rPr lang="en-US" dirty="0">
                <a:solidFill>
                  <a:srgbClr val="C00000"/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&gt;&gt;&gt;&gt;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7. end of year 3 model.</a:t>
            </a:r>
          </a:p>
          <a:p>
            <a:pPr marL="401638" lvl="3" indent="-349250">
              <a:buFont typeface="+mj-lt"/>
              <a:buAutoNum type="romanU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Improvement test</a:t>
            </a:r>
          </a:p>
          <a:p>
            <a:pPr marL="401638" lvl="3" indent="-349250">
              <a:buFont typeface="+mj-lt"/>
              <a:buAutoNum type="romanU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The models accuracy: 10% random data, sensitivity, specificity, and AUC analysis.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D028A-643B-5842-BCDF-10160E1A48FC}"/>
              </a:ext>
            </a:extLst>
          </p:cNvPr>
          <p:cNvSpPr/>
          <p:nvPr/>
        </p:nvSpPr>
        <p:spPr>
          <a:xfrm>
            <a:off x="6198783" y="1435096"/>
            <a:ext cx="577731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501775" algn="l"/>
              </a:tabLst>
            </a:pPr>
            <a:r>
              <a:rPr lang="en-US" sz="2000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Sample size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: </a:t>
            </a:r>
            <a:r>
              <a:rPr lang="th-T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524 medical students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DB Lim X" panose="02000506060000020004" pitchFamily="2" charset="-34"/>
              <a:cs typeface="DB Lim X" panose="02000506060000020004" pitchFamily="2" charset="-34"/>
            </a:endParaRPr>
          </a:p>
          <a:p>
            <a:pPr marL="269875"/>
            <a:r>
              <a:rPr lang="en-US" sz="2000" b="1" dirty="0">
                <a:solidFill>
                  <a:srgbClr val="011893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Inclusion criterions</a:t>
            </a:r>
          </a:p>
          <a:p>
            <a:pPr marL="855663" indent="-271463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-  	admission in 2014 - 2016</a:t>
            </a:r>
          </a:p>
          <a:p>
            <a:pPr marL="269875"/>
            <a:r>
              <a:rPr lang="en-US" sz="2000" b="1" dirty="0">
                <a:solidFill>
                  <a:srgbClr val="011893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Exclusion criterions</a:t>
            </a:r>
          </a:p>
          <a:p>
            <a:pPr marL="812800" indent="-542925">
              <a:tabLst>
                <a:tab pos="612775" algn="l"/>
              </a:tabLst>
            </a:pPr>
            <a:r>
              <a:rPr lang="en-US" sz="2000" b="1" dirty="0">
                <a:solidFill>
                  <a:srgbClr val="011893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- 	schedule does not follow the curriculum </a:t>
            </a:r>
          </a:p>
          <a:p>
            <a:pPr marL="812800" indent="-542925">
              <a:tabLst>
                <a:tab pos="61277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	-  admission by Mahidol University Scholarship Project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23151-76E0-4E4F-92D7-FF82E7512517}"/>
              </a:ext>
            </a:extLst>
          </p:cNvPr>
          <p:cNvSpPr/>
          <p:nvPr/>
        </p:nvSpPr>
        <p:spPr>
          <a:xfrm>
            <a:off x="470805" y="1948133"/>
            <a:ext cx="3489126" cy="3273219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5563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Individual and Admission factors </a:t>
            </a:r>
          </a:p>
          <a:p>
            <a:pPr marL="412750" lvl="0" indent="-328613">
              <a:spcAft>
                <a:spcPts val="0"/>
              </a:spcAft>
              <a:buSzPct val="80000"/>
              <a:buFont typeface="Symbol" pitchFamily="2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B Lim X" panose="02000506060000020004" pitchFamily="2" charset="-34"/>
                <a:ea typeface="Times New Roman" panose="02020603050405020304" pitchFamily="18" charset="0"/>
                <a:cs typeface="DB Lim X" panose="02000506060000020004" pitchFamily="2" charset="-34"/>
              </a:rPr>
              <a:t>Gender</a:t>
            </a:r>
          </a:p>
          <a:p>
            <a:pPr marL="412750" lvl="0" indent="-328613">
              <a:spcAft>
                <a:spcPts val="0"/>
              </a:spcAft>
              <a:buSzPct val="80000"/>
              <a:buFont typeface="Symbol" pitchFamily="2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B Lim X" panose="02000506060000020004" pitchFamily="2" charset="-34"/>
                <a:ea typeface="Times New Roman" panose="02020603050405020304" pitchFamily="18" charset="0"/>
                <a:cs typeface="DB Lim X" panose="02000506060000020004" pitchFamily="2" charset="-34"/>
              </a:rPr>
              <a:t>High school background</a:t>
            </a:r>
          </a:p>
          <a:p>
            <a:pPr marL="412750" indent="-328613">
              <a:buSzPct val="80000"/>
              <a:buFont typeface="Symbol" pitchFamily="2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Admission type</a:t>
            </a:r>
          </a:p>
          <a:p>
            <a:pPr indent="55563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Academic performance factors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(111)</a:t>
            </a:r>
          </a:p>
          <a:p>
            <a:pPr marL="455613" indent="-328613">
              <a:buSzPct val="80000"/>
              <a:buFont typeface="Symbol" pitchFamily="2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Course grade (51)</a:t>
            </a:r>
          </a:p>
          <a:p>
            <a:pPr marL="455613" indent="-328613">
              <a:buSzPct val="80000"/>
              <a:buFont typeface="Symbol" pitchFamily="2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Cumulative GPA (9)</a:t>
            </a:r>
          </a:p>
          <a:p>
            <a:pPr marL="455613" indent="-328613">
              <a:buSzPct val="80000"/>
              <a:buFont typeface="Symbol" pitchFamily="2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Number of failures </a:t>
            </a:r>
          </a:p>
          <a:p>
            <a:pPr marL="127000" indent="328613"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in each subject (51)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207769-81BE-F749-B777-5C35227359FB}"/>
              </a:ext>
            </a:extLst>
          </p:cNvPr>
          <p:cNvCxnSpPr>
            <a:cxnSpLocks/>
          </p:cNvCxnSpPr>
          <p:nvPr/>
        </p:nvCxnSpPr>
        <p:spPr>
          <a:xfrm>
            <a:off x="3959931" y="3178242"/>
            <a:ext cx="41792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F4446-F79E-AC4E-81F6-8249B56C0D19}"/>
              </a:ext>
            </a:extLst>
          </p:cNvPr>
          <p:cNvSpPr/>
          <p:nvPr/>
        </p:nvSpPr>
        <p:spPr>
          <a:xfrm>
            <a:off x="4377858" y="2746778"/>
            <a:ext cx="1445740" cy="862928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11893"/>
                </a:solidFill>
                <a:effectLst/>
                <a:latin typeface="DB Lim X Bold" panose="02000506060000020004" pitchFamily="2" charset="-34"/>
                <a:ea typeface="Times New Roman" panose="02020603050405020304" pitchFamily="18" charset="0"/>
                <a:cs typeface="DB Lim X Bold" panose="02000506060000020004" pitchFamily="2" charset="-34"/>
              </a:rPr>
              <a:t>The result of NLE step 1</a:t>
            </a:r>
          </a:p>
        </p:txBody>
      </p:sp>
      <p:pic>
        <p:nvPicPr>
          <p:cNvPr id="6" name="Graphic 5" descr="Pie chart">
            <a:extLst>
              <a:ext uri="{FF2B5EF4-FFF2-40B4-BE49-F238E27FC236}">
                <a16:creationId xmlns:a16="http://schemas.microsoft.com/office/drawing/2014/main" id="{3DC2CB15-964D-9548-B776-DE981EE06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4309" y="4195055"/>
            <a:ext cx="396456" cy="39645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8EEB552-2B62-AE4A-9A67-E1C0C03B85EA}"/>
              </a:ext>
            </a:extLst>
          </p:cNvPr>
          <p:cNvSpPr/>
          <p:nvPr/>
        </p:nvSpPr>
        <p:spPr>
          <a:xfrm>
            <a:off x="229507" y="420907"/>
            <a:ext cx="678153" cy="6781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B Lim X" panose="02000506060000020004" pitchFamily="2" charset="-34"/>
                <a:cs typeface="DB Lim X" panose="02000506060000020004" pitchFamily="2" charset="-34"/>
              </a:rPr>
              <a:t>2</a:t>
            </a:r>
          </a:p>
        </p:txBody>
      </p:sp>
      <p:pic>
        <p:nvPicPr>
          <p:cNvPr id="25" name="Audio 35">
            <a:hlinkClick r:id="" action="ppaction://media"/>
            <a:extLst>
              <a:ext uri="{FF2B5EF4-FFF2-40B4-BE49-F238E27FC236}">
                <a16:creationId xmlns:a16="http://schemas.microsoft.com/office/drawing/2014/main" id="{1ECA14B5-98CB-A647-BB8E-08252AC87E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2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0" grpId="0" animBg="1"/>
      <p:bldP spid="5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F00B-E3CB-0049-A1A0-1FFFC230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32" y="163261"/>
            <a:ext cx="11449875" cy="862928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Results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DB Lim X Bold" panose="02000506060000020004" pitchFamily="2" charset="-34"/>
              <a:cs typeface="DB Lim X Bold" panose="02000506060000020004" pitchFamily="2" charset="-3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EDCE80-1443-4B4B-BEC4-E88879CD4173}"/>
              </a:ext>
            </a:extLst>
          </p:cNvPr>
          <p:cNvCxnSpPr>
            <a:cxnSpLocks/>
          </p:cNvCxnSpPr>
          <p:nvPr/>
        </p:nvCxnSpPr>
        <p:spPr>
          <a:xfrm>
            <a:off x="461072" y="912901"/>
            <a:ext cx="38712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C4DCD5B-EC28-C04D-9013-A0398BE79A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226"/>
          <a:stretch/>
        </p:blipFill>
        <p:spPr>
          <a:xfrm>
            <a:off x="341275" y="1905469"/>
            <a:ext cx="8517976" cy="4736631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D82831F-4ECD-624D-979B-D749A7339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50531"/>
              </p:ext>
            </p:extLst>
          </p:nvPr>
        </p:nvGraphicFramePr>
        <p:xfrm>
          <a:off x="8859251" y="170644"/>
          <a:ext cx="3116849" cy="25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5B8198-B79D-4548-9FE9-397DF88B5090}"/>
              </a:ext>
            </a:extLst>
          </p:cNvPr>
          <p:cNvSpPr/>
          <p:nvPr/>
        </p:nvSpPr>
        <p:spPr>
          <a:xfrm>
            <a:off x="341275" y="1734799"/>
            <a:ext cx="8960684" cy="191452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A75720-2032-AA4C-8840-6BB7CA6AABCB}"/>
              </a:ext>
            </a:extLst>
          </p:cNvPr>
          <p:cNvSpPr/>
          <p:nvPr/>
        </p:nvSpPr>
        <p:spPr>
          <a:xfrm>
            <a:off x="341274" y="4287067"/>
            <a:ext cx="8960685" cy="92791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3FACD6A7-88B9-AC44-8E7F-842BCD25E4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A5EF5E-DBD4-BD42-A351-ED79AA3064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1138"/>
          <a:stretch/>
        </p:blipFill>
        <p:spPr>
          <a:xfrm>
            <a:off x="9207059" y="5941856"/>
            <a:ext cx="2362641" cy="7397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3A66CCF-1D11-8845-9A58-72BF24DA2663}"/>
              </a:ext>
            </a:extLst>
          </p:cNvPr>
          <p:cNvSpPr/>
          <p:nvPr/>
        </p:nvSpPr>
        <p:spPr>
          <a:xfrm>
            <a:off x="168117" y="257243"/>
            <a:ext cx="678153" cy="6781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B Lim X" panose="02000506060000020004" pitchFamily="2" charset="-34"/>
                <a:cs typeface="DB Lim X" panose="02000506060000020004" pitchFamily="2" charset="-34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79"/>
    </mc:Choice>
    <mc:Fallback xmlns="">
      <p:transition spd="slow" advTm="6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17" grpId="0">
        <p:bldAsOne/>
      </p:bldGraphic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7F7F79-C70E-7D44-831F-73DBC283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147432"/>
            <a:ext cx="11449875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  RESULTS </a:t>
            </a:r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  <a:latin typeface="DB Lim X Bold" panose="02000506060000020004" pitchFamily="2" charset="-34"/>
              <a:cs typeface="DB Lim X Bold" panose="02000506060000020004" pitchFamily="2" charset="-3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F10801-EEE3-484F-B277-8AF151EEA166}"/>
              </a:ext>
            </a:extLst>
          </p:cNvPr>
          <p:cNvCxnSpPr/>
          <p:nvPr/>
        </p:nvCxnSpPr>
        <p:spPr>
          <a:xfrm>
            <a:off x="742121" y="1115187"/>
            <a:ext cx="10933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E109B92-7821-6A45-A3B1-8C3940E715B3}"/>
              </a:ext>
            </a:extLst>
          </p:cNvPr>
          <p:cNvSpPr/>
          <p:nvPr/>
        </p:nvSpPr>
        <p:spPr>
          <a:xfrm>
            <a:off x="400050" y="451322"/>
            <a:ext cx="678153" cy="6781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B Lim X" panose="02000506060000020004" pitchFamily="2" charset="-34"/>
                <a:cs typeface="DB Lim X" panose="02000506060000020004" pitchFamily="2" charset="-34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3E793-52A6-3A41-AB3D-25137106E844}"/>
              </a:ext>
            </a:extLst>
          </p:cNvPr>
          <p:cNvSpPr/>
          <p:nvPr/>
        </p:nvSpPr>
        <p:spPr>
          <a:xfrm>
            <a:off x="742122" y="1391912"/>
            <a:ext cx="10933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DB Lim X Bold" panose="02000506060000020004" pitchFamily="2" charset="-34"/>
                <a:ea typeface="Times New Roman" panose="02020603050405020304" pitchFamily="18" charset="0"/>
                <a:cs typeface="DB Lim X Bold" panose="02000506060000020004" pitchFamily="2" charset="-34"/>
              </a:rPr>
              <a:t>The suitable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814C1E-3359-CE45-AE1F-423E670A9A1F}"/>
                  </a:ext>
                </a:extLst>
              </p:cNvPr>
              <p:cNvSpPr/>
              <p:nvPr/>
            </p:nvSpPr>
            <p:spPr>
              <a:xfrm>
                <a:off x="1078204" y="5742813"/>
                <a:ext cx="10727974" cy="5836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TH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TH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TH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TH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TH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TH" sz="1400" i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TH" sz="1400" i="0"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TH" sz="1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TH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TH" sz="1400" i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TH" sz="1400" i="0">
                                          <a:latin typeface="Cambria Math" panose="02040503050406030204" pitchFamily="18" charset="0"/>
                                        </a:rPr>
                                        <m:t>ij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TH" sz="1400" i="0">
                          <a:latin typeface="Cambria Math" panose="02040503050406030204" pitchFamily="18" charset="0"/>
                        </a:rPr>
                        <m:t>=−3.991+0.544</m:t>
                      </m:r>
                      <m:d>
                        <m:dPr>
                          <m:ctrlPr>
                            <a:rPr lang="en-TH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TH" sz="1400" i="0">
                              <a:latin typeface="Cambria Math" panose="02040503050406030204" pitchFamily="18" charset="0"/>
                            </a:rPr>
                            <m:t>GenChem</m:t>
                          </m:r>
                        </m:e>
                      </m:d>
                      <m:r>
                        <a:rPr lang="en-TH" sz="1400" i="0">
                          <a:latin typeface="Cambria Math" panose="02040503050406030204" pitchFamily="18" charset="0"/>
                        </a:rPr>
                        <m:t>+1.051</m:t>
                      </m:r>
                      <m:d>
                        <m:dPr>
                          <m:ctrlPr>
                            <a:rPr lang="en-TH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TH" sz="1400" i="0">
                              <a:latin typeface="Cambria Math" panose="02040503050406030204" pitchFamily="18" charset="0"/>
                            </a:rPr>
                            <m:t>Molecule</m:t>
                          </m:r>
                        </m:e>
                      </m:d>
                      <m:r>
                        <a:rPr lang="en-TH" sz="1400" i="0">
                          <a:latin typeface="Cambria Math" panose="02040503050406030204" pitchFamily="18" charset="0"/>
                        </a:rPr>
                        <m:t>+0.177</m:t>
                      </m:r>
                      <m:d>
                        <m:dPr>
                          <m:ctrlPr>
                            <a:rPr lang="en-TH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TH" sz="1400" i="0">
                              <a:latin typeface="Cambria Math" panose="02040503050406030204" pitchFamily="18" charset="0"/>
                            </a:rPr>
                            <m:t>Structure</m:t>
                          </m:r>
                          <m:r>
                            <a:rPr lang="en-TH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TH" sz="1400" i="0">
                          <a:latin typeface="Cambria Math" panose="02040503050406030204" pitchFamily="18" charset="0"/>
                        </a:rPr>
                        <m:t>+1.570</m:t>
                      </m:r>
                      <m:d>
                        <m:dPr>
                          <m:ctrlPr>
                            <a:rPr lang="en-TH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TH" sz="1400" i="0">
                              <a:latin typeface="Cambria Math" panose="02040503050406030204" pitchFamily="18" charset="0"/>
                            </a:rPr>
                            <m:t>Struture</m:t>
                          </m:r>
                          <m:r>
                            <a:rPr lang="en-TH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TH" sz="1400" i="0">
                          <a:latin typeface="Cambria Math" panose="02040503050406030204" pitchFamily="18" charset="0"/>
                        </a:rPr>
                        <m:t>−1.773</m:t>
                      </m:r>
                      <m:d>
                        <m:dPr>
                          <m:ctrlPr>
                            <a:rPr lang="en-TH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TH" sz="1400" i="0">
                              <a:latin typeface="Cambria Math" panose="02040503050406030204" pitchFamily="18" charset="0"/>
                            </a:rPr>
                            <m:t>ChangedGPAtoY</m:t>
                          </m:r>
                          <m:sSub>
                            <m:sSubPr>
                              <m:ctrlPr>
                                <a:rPr lang="en-TH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TH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TH" sz="14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TH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H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H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TH" sz="1400" i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TH" sz="1400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TH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TH" sz="1600" dirty="0">
                  <a:latin typeface="DB Lim X" panose="02000506060000020004" pitchFamily="2" charset="-34"/>
                  <a:cs typeface="DB Lim X" panose="02000506060000020004" pitchFamily="2" charset="-34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814C1E-3359-CE45-AE1F-423E670A9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04" y="5742813"/>
                <a:ext cx="10727974" cy="583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CB5E93-F108-1147-9E30-0392FD326F14}"/>
              </a:ext>
            </a:extLst>
          </p:cNvPr>
          <p:cNvGraphicFramePr>
            <a:graphicFrameLocks noGrp="1"/>
          </p:cNvGraphicFramePr>
          <p:nvPr/>
        </p:nvGraphicFramePr>
        <p:xfrm>
          <a:off x="742121" y="2316701"/>
          <a:ext cx="10727975" cy="2674620"/>
        </p:xfrm>
        <a:graphic>
          <a:graphicData uri="http://schemas.openxmlformats.org/drawingml/2006/table">
            <a:tbl>
              <a:tblPr firstRow="1" firstCol="1" bandRow="1"/>
              <a:tblGrid>
                <a:gridCol w="4330906">
                  <a:extLst>
                    <a:ext uri="{9D8B030D-6E8A-4147-A177-3AD203B41FA5}">
                      <a16:colId xmlns:a16="http://schemas.microsoft.com/office/drawing/2014/main" val="3158352357"/>
                    </a:ext>
                  </a:extLst>
                </a:gridCol>
                <a:gridCol w="1699291">
                  <a:extLst>
                    <a:ext uri="{9D8B030D-6E8A-4147-A177-3AD203B41FA5}">
                      <a16:colId xmlns:a16="http://schemas.microsoft.com/office/drawing/2014/main" val="709075202"/>
                    </a:ext>
                  </a:extLst>
                </a:gridCol>
                <a:gridCol w="961577">
                  <a:extLst>
                    <a:ext uri="{9D8B030D-6E8A-4147-A177-3AD203B41FA5}">
                      <a16:colId xmlns:a16="http://schemas.microsoft.com/office/drawing/2014/main" val="1428529193"/>
                    </a:ext>
                  </a:extLst>
                </a:gridCol>
                <a:gridCol w="1390216">
                  <a:extLst>
                    <a:ext uri="{9D8B030D-6E8A-4147-A177-3AD203B41FA5}">
                      <a16:colId xmlns:a16="http://schemas.microsoft.com/office/drawing/2014/main" val="1670660133"/>
                    </a:ext>
                  </a:extLst>
                </a:gridCol>
                <a:gridCol w="1041708">
                  <a:extLst>
                    <a:ext uri="{9D8B030D-6E8A-4147-A177-3AD203B41FA5}">
                      <a16:colId xmlns:a16="http://schemas.microsoft.com/office/drawing/2014/main" val="425856282"/>
                    </a:ext>
                  </a:extLst>
                </a:gridCol>
                <a:gridCol w="1114207">
                  <a:extLst>
                    <a:ext uri="{9D8B030D-6E8A-4147-A177-3AD203B41FA5}">
                      <a16:colId xmlns:a16="http://schemas.microsoft.com/office/drawing/2014/main" val="2904057767"/>
                    </a:ext>
                  </a:extLst>
                </a:gridCol>
                <a:gridCol w="190070">
                  <a:extLst>
                    <a:ext uri="{9D8B030D-6E8A-4147-A177-3AD203B41FA5}">
                      <a16:colId xmlns:a16="http://schemas.microsoft.com/office/drawing/2014/main" val="300646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 Bold" panose="02000506060000020004" pitchFamily="2" charset="-34"/>
                          <a:ea typeface="Times New Roman" panose="02020603050405020304" pitchFamily="18" charset="0"/>
                          <a:cs typeface="DB Lim X Bold" panose="02000506060000020004" pitchFamily="2" charset="-34"/>
                        </a:rPr>
                        <a:t>Variables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 Bold" panose="02000506060000020004" pitchFamily="2" charset="-34"/>
                          <a:ea typeface="Times New Roman" panose="02020603050405020304" pitchFamily="18" charset="0"/>
                          <a:cs typeface="DB Lim X Bold" panose="02000506060000020004" pitchFamily="2" charset="-34"/>
                        </a:rPr>
                        <a:t>Coefficient</a:t>
                      </a:r>
                      <a:endParaRPr lang="en-TH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 Bold" panose="02000506060000020004" pitchFamily="2" charset="-34"/>
                          <a:ea typeface="Times New Roman" panose="02020603050405020304" pitchFamily="18" charset="0"/>
                          <a:cs typeface="DB Lim X Bold" panose="02000506060000020004" pitchFamily="2" charset="-34"/>
                        </a:rPr>
                        <a:t>OR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 Bold" panose="02000506060000020004" pitchFamily="2" charset="-34"/>
                          <a:ea typeface="Times New Roman" panose="02020603050405020304" pitchFamily="18" charset="0"/>
                          <a:cs typeface="DB Lim X Bold" panose="02000506060000020004" pitchFamily="2" charset="-34"/>
                        </a:rPr>
                        <a:t>SE (OR)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 Bold" panose="02000506060000020004" pitchFamily="2" charset="-34"/>
                          <a:ea typeface="Times New Roman" panose="02020603050405020304" pitchFamily="18" charset="0"/>
                          <a:cs typeface="DB Lim X Bold" panose="02000506060000020004" pitchFamily="2" charset="-34"/>
                        </a:rPr>
                        <a:t>95% of OR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50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3200" indent="-203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 	General Chemistry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0.544</a:t>
                      </a:r>
                      <a:endParaRPr lang="en-TH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1.722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1.251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0.415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7.148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98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3200" indent="-203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2. 	Living Process: From Molecules to Cells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1.051</a:t>
                      </a:r>
                      <a:endParaRPr lang="en-TH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2.860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1.050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1.392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5.875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649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3200" indent="-203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3. 	Structure and Development of Human Body II</a:t>
                      </a:r>
                      <a:endParaRPr lang="en-TH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0.177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1.194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0.494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0.531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2.685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071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3200" indent="-203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4. 	Structure and Development of Human Body III</a:t>
                      </a:r>
                      <a:endParaRPr lang="en-TH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1.570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4.807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2.171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1.984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11.647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425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3200" indent="-203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5. 	Changed GPA: Year 1 Semester 2 to Year 2 Semester 1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-1.773</a:t>
                      </a:r>
                      <a:endParaRPr lang="en-TH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B Lim X" panose="02000506060000020004" pitchFamily="2" charset="-34"/>
                        <a:ea typeface="Times New Roman" panose="02020603050405020304" pitchFamily="18" charset="0"/>
                        <a:cs typeface="DB Lim X" panose="02000506060000020004" pitchFamily="2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0.170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0.123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0.041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TH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0.706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TH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B Lim X" panose="02000506060000020004" pitchFamily="2" charset="-34"/>
                          <a:ea typeface="Times New Roman" panose="02020603050405020304" pitchFamily="18" charset="0"/>
                          <a:cs typeface="DB Lim X" panose="02000506060000020004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697631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5C0214C-28C1-F64D-ADDE-434D136FA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431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62"/>
    </mc:Choice>
    <mc:Fallback>
      <p:transition spd="slow" advTm="42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7F7F79-C70E-7D44-831F-73DBC283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147432"/>
            <a:ext cx="11449875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DB Lim X Bold" panose="02000506060000020004" pitchFamily="2" charset="-34"/>
                <a:cs typeface="DB Lim X Bold" panose="02000506060000020004" pitchFamily="2" charset="-34"/>
              </a:rPr>
              <a:t>  Discussion</a:t>
            </a:r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  <a:latin typeface="DB Lim X Bold" panose="02000506060000020004" pitchFamily="2" charset="-34"/>
              <a:cs typeface="DB Lim X Bold" panose="02000506060000020004" pitchFamily="2" charset="-3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F10801-EEE3-484F-B277-8AF151EEA166}"/>
              </a:ext>
            </a:extLst>
          </p:cNvPr>
          <p:cNvCxnSpPr/>
          <p:nvPr/>
        </p:nvCxnSpPr>
        <p:spPr>
          <a:xfrm>
            <a:off x="742121" y="1115187"/>
            <a:ext cx="10933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E109B92-7821-6A45-A3B1-8C3940E715B3}"/>
              </a:ext>
            </a:extLst>
          </p:cNvPr>
          <p:cNvSpPr/>
          <p:nvPr/>
        </p:nvSpPr>
        <p:spPr>
          <a:xfrm>
            <a:off x="400050" y="451322"/>
            <a:ext cx="678153" cy="6781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B Lim X" panose="02000506060000020004" pitchFamily="2" charset="-34"/>
                <a:cs typeface="DB Lim X" panose="02000506060000020004" pitchFamily="2" charset="-34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2A4A40-ED46-4A40-8B86-6DE0E100BA67}"/>
              </a:ext>
            </a:extLst>
          </p:cNvPr>
          <p:cNvSpPr/>
          <p:nvPr/>
        </p:nvSpPr>
        <p:spPr>
          <a:xfrm>
            <a:off x="1770368" y="2305615"/>
            <a:ext cx="939338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C00000"/>
                </a:solidFill>
                <a:latin typeface="DB Lim X Bold" panose="02000506060000020004" pitchFamily="2" charset="-34"/>
                <a:ea typeface="Times New Roman" panose="02020603050405020304" pitchFamily="18" charset="0"/>
                <a:cs typeface="DB Lim X Bold" panose="02000506060000020004" pitchFamily="2" charset="-34"/>
              </a:rPr>
              <a:t>Consistent with 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ea typeface="Times New Roman" panose="02020603050405020304" pitchFamily="18" charset="0"/>
                <a:cs typeface="DB Lim X" panose="02000506060000020004" pitchFamily="2" charset="-34"/>
              </a:rPr>
              <a:t>the previous 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cs typeface="DB Lim X" panose="02000506060000020004" pitchFamily="2" charset="-34"/>
              </a:rPr>
              <a:t>studies, they 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ea typeface="Times New Roman" panose="02020603050405020304" pitchFamily="18" charset="0"/>
                <a:cs typeface="DB Lim X" panose="02000506060000020004" pitchFamily="2" charset="-34"/>
              </a:rPr>
              <a:t>used admission and academic performance factor to predict LE score in USA medical schools. 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ea typeface="Times New Roman" panose="02020603050405020304" pitchFamily="18" charset="0"/>
                <a:cs typeface="DB Lim X" panose="02000506060000020004" pitchFamily="2" charset="-34"/>
              </a:rPr>
              <a:t>Additionally, when considering the subjects associated with the NLE Step 1 failure, they correspond to both </a:t>
            </a:r>
            <a:r>
              <a:rPr lang="en-US" sz="2400" b="1" kern="0" dirty="0">
                <a:solidFill>
                  <a:srgbClr val="011893"/>
                </a:solidFill>
                <a:latin typeface="DB Lim X Bold" panose="02000506060000020004" pitchFamily="2" charset="-34"/>
                <a:ea typeface="Times New Roman" panose="02020603050405020304" pitchFamily="18" charset="0"/>
                <a:cs typeface="DB Lim X Bold" panose="02000506060000020004" pitchFamily="2" charset="-34"/>
              </a:rPr>
              <a:t>sections of the NLE Step 1 exam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B Lim X" panose="02000506060000020004" pitchFamily="2" charset="-34"/>
                <a:ea typeface="Times New Roman" panose="02020603050405020304" pitchFamily="18" charset="0"/>
                <a:cs typeface="DB Lim X" panose="02000506060000020004" pitchFamily="2" charset="-34"/>
              </a:rPr>
              <a:t>: General Principles and Organ systems.</a:t>
            </a:r>
            <a:endParaRPr lang="en-TH" sz="2800" b="1" kern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DB Lim X Bold" panose="02000506060000020004" pitchFamily="2" charset="-34"/>
              <a:ea typeface="Times New Roman" panose="02020603050405020304" pitchFamily="18" charset="0"/>
              <a:cs typeface="DB Lim X Bold" panose="02000506060000020004" pitchFamily="2" charset="-34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2B293A9-1930-154A-9ED0-AFA6E82FB0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19"/>
    </mc:Choice>
    <mc:Fallback>
      <p:transition spd="slow" advTm="37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7.9|20.2|55.8|4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1.7|25|37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.2|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28700</TotalTime>
  <Words>461</Words>
  <Application>Microsoft Macintosh PowerPoint</Application>
  <PresentationFormat>Widescreen</PresentationFormat>
  <Paragraphs>99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Symbol</vt:lpstr>
      <vt:lpstr>Calibri Light</vt:lpstr>
      <vt:lpstr>DBLimX-Medium</vt:lpstr>
      <vt:lpstr>DB Lim X Bold</vt:lpstr>
      <vt:lpstr>DB Lim X</vt:lpstr>
      <vt:lpstr>Calibri</vt:lpstr>
      <vt:lpstr>Cambria Math</vt:lpstr>
      <vt:lpstr>Arial</vt:lpstr>
      <vt:lpstr>Office Theme</vt:lpstr>
      <vt:lpstr>Identifying factors associated with failure of  Thailand National Licensing Examination step 1 : a case study at Faculty of Medicine Ramathibodi Hospital, Mahidol University</vt:lpstr>
      <vt:lpstr>INTRODUCTION</vt:lpstr>
      <vt:lpstr>METHODOLOGY</vt:lpstr>
      <vt:lpstr>Results</vt:lpstr>
      <vt:lpstr>  RESULTS </vt:lpstr>
      <vt:lpstr>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and Cause-Specific Mortality of U.S. Nurses Working Rotating Night Shifts</dc:title>
  <dc:creator>Microsoft Office User</dc:creator>
  <cp:lastModifiedBy>Microsoft Office User</cp:lastModifiedBy>
  <cp:revision>188</cp:revision>
  <cp:lastPrinted>2019-10-01T02:39:26Z</cp:lastPrinted>
  <dcterms:created xsi:type="dcterms:W3CDTF">2019-01-31T04:10:15Z</dcterms:created>
  <dcterms:modified xsi:type="dcterms:W3CDTF">2021-08-03T10:07:57Z</dcterms:modified>
</cp:coreProperties>
</file>