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6858000" cx="9144000"/>
  <p:notesSz cx="6805600" cy="99393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12">
          <p15:clr>
            <a:srgbClr val="A4A3A4"/>
          </p15:clr>
        </p15:guide>
        <p15:guide id="2" orient="horz" pos="3600">
          <p15:clr>
            <a:srgbClr val="A4A3A4"/>
          </p15:clr>
        </p15:guide>
        <p15:guide id="3" orient="horz" pos="1344">
          <p15:clr>
            <a:srgbClr val="A4A3A4"/>
          </p15:clr>
        </p15:guide>
        <p15:guide id="4" orient="horz" pos="2592">
          <p15:clr>
            <a:srgbClr val="A4A3A4"/>
          </p15:clr>
        </p15:guide>
        <p15:guide id="5" pos="2880">
          <p15:clr>
            <a:srgbClr val="A4A3A4"/>
          </p15:clr>
        </p15:guide>
        <p15:guide id="6" pos="192">
          <p15:clr>
            <a:srgbClr val="A4A3A4"/>
          </p15:clr>
        </p15:guide>
        <p15:guide id="7" pos="5568">
          <p15:clr>
            <a:srgbClr val="A4A3A4"/>
          </p15:clr>
        </p15:guide>
        <p15:guide id="8" pos="336">
          <p15:clr>
            <a:srgbClr val="A4A3A4"/>
          </p15:clr>
        </p15:guide>
      </p15:sldGuideLst>
    </p:ext>
    <p:ext uri="http://customooxmlschemas.google.com/">
      <go:slidesCustomData xmlns:go="http://customooxmlschemas.google.com/" r:id="rId62" roundtripDataSignature="AMtx7mgDdT7PlfGzSKNC6yz8SNieXkmm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429DC3-C822-4442-A667-855B4E42F80B}">
  <a:tblStyle styleId="{4C429DC3-C822-4442-A667-855B4E42F80B}" styleName="Table_0">
    <a:wholeTbl>
      <a:tcTxStyle b="off" i="off">
        <a:font>
          <a:latin typeface="Verdana"/>
          <a:ea typeface="Verdana"/>
          <a:cs typeface="Verdan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3F9FA"/>
          </a:solidFill>
        </a:fill>
      </a:tcStyle>
    </a:wholeTbl>
    <a:band1H>
      <a:tcTxStyle/>
      <a:tcStyle>
        <a:fill>
          <a:solidFill>
            <a:srgbClr val="E7F3F4"/>
          </a:solidFill>
        </a:fill>
      </a:tcStyle>
    </a:band1H>
    <a:band2H>
      <a:tcTxStyle/>
    </a:band2H>
    <a:band1V>
      <a:tcTxStyle/>
      <a:tcStyle>
        <a:fill>
          <a:solidFill>
            <a:srgbClr val="E7F3F4"/>
          </a:solidFill>
        </a:fill>
      </a:tcStyle>
    </a:band1V>
    <a:band2V>
      <a:tcTxStyle/>
    </a:band2V>
    <a:lastCol>
      <a:tcTxStyle b="on" i="off">
        <a:font>
          <a:latin typeface="Verdana"/>
          <a:ea typeface="Verdana"/>
          <a:cs typeface="Verdana"/>
        </a:font>
        <a:schemeClr val="lt1"/>
      </a:tcTxStyle>
      <a:tcStyle>
        <a:fill>
          <a:solidFill>
            <a:schemeClr val="accent1"/>
          </a:solidFill>
        </a:fill>
      </a:tcStyle>
    </a:lastCol>
    <a:firstCol>
      <a:tcTxStyle b="on" i="off">
        <a:font>
          <a:latin typeface="Verdana"/>
          <a:ea typeface="Verdana"/>
          <a:cs typeface="Verdana"/>
        </a:font>
        <a:schemeClr val="lt1"/>
      </a:tcTxStyle>
      <a:tcStyle>
        <a:fill>
          <a:solidFill>
            <a:schemeClr val="accent1"/>
          </a:solidFill>
        </a:fill>
      </a:tcStyle>
    </a:firstCol>
    <a:lastRow>
      <a:tcTxStyle b="on" i="off">
        <a:font>
          <a:latin typeface="Verdana"/>
          <a:ea typeface="Verdana"/>
          <a:cs typeface="Verdan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Verdana"/>
          <a:ea typeface="Verdana"/>
          <a:cs typeface="Verdan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12" orient="horz"/>
        <p:guide pos="3600" orient="horz"/>
        <p:guide pos="1344" orient="horz"/>
        <p:guide pos="2592" orient="horz"/>
        <p:guide pos="2880"/>
        <p:guide pos="192"/>
        <p:guide pos="5568"/>
        <p:guide pos="33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customschemas.google.com/relationships/presentationmetadata" Target="metadata"/><Relationship Id="rId61" Type="http://schemas.openxmlformats.org/officeDocument/2006/relationships/slide" Target="slides/slide55.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9099" cy="49696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2pPr>
            <a:lvl3pPr lvl="2"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3pPr>
            <a:lvl4pPr lvl="3"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4pPr>
            <a:lvl5pPr lvl="4"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5pPr>
            <a:lvl6pPr lvl="5"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6pPr>
            <a:lvl7pPr lvl="6"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7pPr>
            <a:lvl8pPr lvl="7"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8pPr>
            <a:lvl9pPr lvl="8"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9pPr>
          </a:lstStyle>
          <a:p/>
        </p:txBody>
      </p:sp>
      <p:sp>
        <p:nvSpPr>
          <p:cNvPr id="4" name="Google Shape;4;n"/>
          <p:cNvSpPr txBox="1"/>
          <p:nvPr>
            <p:ph idx="10" type="dt"/>
          </p:nvPr>
        </p:nvSpPr>
        <p:spPr>
          <a:xfrm>
            <a:off x="3854939" y="0"/>
            <a:ext cx="2949099" cy="496967"/>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2pPr>
            <a:lvl3pPr lvl="2"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3pPr>
            <a:lvl4pPr lvl="3"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4pPr>
            <a:lvl5pPr lvl="4"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5pPr>
            <a:lvl6pPr lvl="5"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6pPr>
            <a:lvl7pPr lvl="6"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7pPr>
            <a:lvl8pPr lvl="7"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8pPr>
            <a:lvl9pPr lvl="8"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9pPr>
          </a:lstStyle>
          <a:p/>
        </p:txBody>
      </p:sp>
      <p:sp>
        <p:nvSpPr>
          <p:cNvPr id="5" name="Google Shape;5;n"/>
          <p:cNvSpPr/>
          <p:nvPr>
            <p:ph idx="3"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1pPr>
            <a:lvl2pPr indent="-228600" lvl="1" marL="9144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3pPr>
            <a:lvl4pPr indent="-228600" lvl="3" marL="18288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4pPr>
            <a:lvl5pPr indent="-228600" lvl="4" marL="22860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0646"/>
            <a:ext cx="2949099" cy="49696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2pPr>
            <a:lvl3pPr lvl="2"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3pPr>
            <a:lvl4pPr lvl="3"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4pPr>
            <a:lvl5pPr lvl="4"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5pPr>
            <a:lvl6pPr lvl="5"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6pPr>
            <a:lvl7pPr lvl="6"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7pPr>
            <a:lvl8pPr lvl="7"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8pPr>
            <a:lvl9pPr lvl="8" marR="0" rtl="0" algn="l">
              <a:spcBef>
                <a:spcPts val="0"/>
              </a:spcBef>
              <a:spcAft>
                <a:spcPts val="0"/>
              </a:spcAft>
              <a:buSzPts val="1400"/>
              <a:buNone/>
              <a:defRPr b="0" i="0" sz="3200" u="none" cap="none" strike="noStrike">
                <a:solidFill>
                  <a:srgbClr val="001C3D"/>
                </a:solidFill>
                <a:latin typeface="Verdana"/>
                <a:ea typeface="Verdana"/>
                <a:cs typeface="Verdana"/>
                <a:sym typeface="Verdana"/>
              </a:defRPr>
            </a:lvl9pPr>
          </a:lstStyle>
          <a:p/>
        </p:txBody>
      </p:sp>
      <p:sp>
        <p:nvSpPr>
          <p:cNvPr id="8" name="Google Shape;8;n"/>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3" name="Google Shape;53;p1: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0: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4" name="Google Shape;114;p10: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1: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2" name="Google Shape;122;p11: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2: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8" name="Google Shape;128;p12: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3: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5" name="Google Shape;135;p13: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4: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1" name="Google Shape;141;p14: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5: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7" name="Google Shape;147;p15: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6: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3" name="Google Shape;153;p16: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7: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0" name="Google Shape;160;p17: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8: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6" name="Google Shape;166;p18: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9: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2" name="Google Shape;172;p19: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3" name="Google Shape;63;p2: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0: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8" name="Google Shape;178;p20: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1: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4" name="Google Shape;184;p21: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2: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9" name="Google Shape;189;p22: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3: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5" name="Google Shape;195;p23: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4: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1" name="Google Shape;201;p24: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5: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7" name="Google Shape;207;p25: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7: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7" name="Google Shape;217;p27: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8: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3" name="Google Shape;223;p28: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9: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9" name="Google Shape;229;p29: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0: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5" name="Google Shape;235;p30: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0" name="Google Shape;70;p3: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3d2c218530_0_0:notes"/>
          <p:cNvSpPr/>
          <p:nvPr>
            <p:ph idx="2" type="sldImg"/>
          </p:nvPr>
        </p:nvSpPr>
        <p:spPr>
          <a:xfrm>
            <a:off x="920750" y="746125"/>
            <a:ext cx="4965600" cy="3726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3d2c218530_0_0:notes"/>
          <p:cNvSpPr txBox="1"/>
          <p:nvPr>
            <p:ph idx="1" type="body"/>
          </p:nvPr>
        </p:nvSpPr>
        <p:spPr>
          <a:xfrm>
            <a:off x="680562" y="4721186"/>
            <a:ext cx="5444400" cy="44727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2" name="Google Shape;242;g13d2c218530_0_0:notes"/>
          <p:cNvSpPr txBox="1"/>
          <p:nvPr>
            <p:ph idx="12" type="sldNum"/>
          </p:nvPr>
        </p:nvSpPr>
        <p:spPr>
          <a:xfrm>
            <a:off x="3854939" y="9440646"/>
            <a:ext cx="2949000" cy="4971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NL"/>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1: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8" name="Google Shape;248;p31: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2: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4" name="Google Shape;254;p32: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3: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1" name="Google Shape;261;p33: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33: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4: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8" name="Google Shape;268;p34: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5: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4" name="Google Shape;274;p35: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6: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0" name="Google Shape;280;p36: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36: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7: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7" name="Google Shape;287;p37: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8: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3" name="Google Shape;293;p38: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9: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9" name="Google Shape;299;p39: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6" name="Google Shape;76;p4: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40: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5" name="Google Shape;305;p40: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41: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1" name="Google Shape;311;p41: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2: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7" name="Google Shape;317;p42: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42: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43: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4" name="Google Shape;324;p43: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4: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0" name="Google Shape;330;p44: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5: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6" name="Google Shape;336;p45: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6: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2" name="Google Shape;342;p46: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46: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7: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9" name="Google Shape;349;p47: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8: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5" name="Google Shape;355;p48: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9: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1" name="Google Shape;361;p49: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2" name="Google Shape;82;p5: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50: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7" name="Google Shape;367;p50: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51: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3" name="Google Shape;373;p51: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2: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9" name="Google Shape;379;p52: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3: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5" name="Google Shape;385;p53: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54: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0" name="Google Shape;390;p54: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55: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6" name="Google Shape;396;p55: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8" name="Google Shape;88;p6: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4" name="Google Shape;94;p7: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8: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0" name="Google Shape;100;p8: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6" name="Google Shape;106;p9: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rgbClr val="00A2DB"/>
        </a:solidFill>
      </p:bgPr>
    </p:bg>
    <p:spTree>
      <p:nvGrpSpPr>
        <p:cNvPr id="16" name="Shape 16"/>
        <p:cNvGrpSpPr/>
        <p:nvPr/>
      </p:nvGrpSpPr>
      <p:grpSpPr>
        <a:xfrm>
          <a:off x="0" y="0"/>
          <a:ext cx="0" cy="0"/>
          <a:chOff x="0" y="0"/>
          <a:chExt cx="0" cy="0"/>
        </a:xfrm>
      </p:grpSpPr>
      <p:pic>
        <p:nvPicPr>
          <p:cNvPr id="17" name="Google Shape;17;p57"/>
          <p:cNvPicPr preferRelativeResize="0"/>
          <p:nvPr/>
        </p:nvPicPr>
        <p:blipFill rotWithShape="1">
          <a:blip r:embed="rId2">
            <a:alphaModFix/>
          </a:blip>
          <a:srcRect b="0" l="0" r="0" t="0"/>
          <a:stretch/>
        </p:blipFill>
        <p:spPr>
          <a:xfrm>
            <a:off x="0" y="0"/>
            <a:ext cx="9144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5" name="Shape 45"/>
        <p:cNvGrpSpPr/>
        <p:nvPr/>
      </p:nvGrpSpPr>
      <p:grpSpPr>
        <a:xfrm>
          <a:off x="0" y="0"/>
          <a:ext cx="0" cy="0"/>
          <a:chOff x="0" y="0"/>
          <a:chExt cx="0" cy="0"/>
        </a:xfrm>
      </p:grpSpPr>
      <p:sp>
        <p:nvSpPr>
          <p:cNvPr id="46" name="Google Shape;46;p66"/>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6"/>
          <p:cNvSpPr txBox="1"/>
          <p:nvPr>
            <p:ph idx="1" type="body"/>
          </p:nvPr>
        </p:nvSpPr>
        <p:spPr>
          <a:xfrm rot="5400000">
            <a:off x="2476500" y="-266700"/>
            <a:ext cx="4114800" cy="8458200"/>
          </a:xfrm>
          <a:prstGeom prst="rect">
            <a:avLst/>
          </a:prstGeom>
          <a:noFill/>
          <a:ln>
            <a:noFill/>
          </a:ln>
        </p:spPr>
        <p:txBody>
          <a:bodyPr anchorCtr="0" anchor="t" bIns="0" lIns="0" spcFirstLastPara="1" rIns="0" wrap="square" tIns="0">
            <a:noAutofit/>
          </a:bodyPr>
          <a:lstStyle>
            <a:lvl1pPr indent="-342900" lvl="0" marL="457200" algn="l">
              <a:spcBef>
                <a:spcPts val="360"/>
              </a:spcBef>
              <a:spcAft>
                <a:spcPts val="0"/>
              </a:spcAft>
              <a:buClr>
                <a:srgbClr val="001C3D"/>
              </a:buClr>
              <a:buSzPts val="1800"/>
              <a:buChar char="•"/>
              <a:defRPr/>
            </a:lvl1pPr>
            <a:lvl2pPr indent="-342900" lvl="1" marL="914400" algn="l">
              <a:spcBef>
                <a:spcPts val="360"/>
              </a:spcBef>
              <a:spcAft>
                <a:spcPts val="0"/>
              </a:spcAft>
              <a:buClr>
                <a:srgbClr val="001C3D"/>
              </a:buClr>
              <a:buSzPts val="1800"/>
              <a:buChar char="–"/>
              <a:defRPr/>
            </a:lvl2pPr>
            <a:lvl3pPr indent="-342900" lvl="2" marL="1371600" algn="l">
              <a:spcBef>
                <a:spcPts val="360"/>
              </a:spcBef>
              <a:spcAft>
                <a:spcPts val="0"/>
              </a:spcAft>
              <a:buClr>
                <a:srgbClr val="001C3D"/>
              </a:buClr>
              <a:buSzPts val="1800"/>
              <a:buChar char="•"/>
              <a:defRPr/>
            </a:lvl3pPr>
            <a:lvl4pPr indent="-342900" lvl="3" marL="1828800" algn="l">
              <a:spcBef>
                <a:spcPts val="360"/>
              </a:spcBef>
              <a:spcAft>
                <a:spcPts val="0"/>
              </a:spcAft>
              <a:buClr>
                <a:srgbClr val="001C3D"/>
              </a:buClr>
              <a:buSzPts val="1800"/>
              <a:buChar char="–"/>
              <a:defRPr/>
            </a:lvl4pPr>
            <a:lvl5pPr indent="-342900" lvl="4" marL="2286000" algn="l">
              <a:spcBef>
                <a:spcPts val="360"/>
              </a:spcBef>
              <a:spcAft>
                <a:spcPts val="0"/>
              </a:spcAft>
              <a:buClr>
                <a:srgbClr val="001C3D"/>
              </a:buClr>
              <a:buSzPts val="1800"/>
              <a:buChar char="»"/>
              <a:defRPr/>
            </a:lvl5pPr>
            <a:lvl6pPr indent="-342900" lvl="5" marL="2743200" algn="l">
              <a:spcBef>
                <a:spcPts val="360"/>
              </a:spcBef>
              <a:spcAft>
                <a:spcPts val="0"/>
              </a:spcAft>
              <a:buClr>
                <a:srgbClr val="001C3D"/>
              </a:buClr>
              <a:buSzPts val="1800"/>
              <a:buChar char="»"/>
              <a:defRPr/>
            </a:lvl6pPr>
            <a:lvl7pPr indent="-342900" lvl="6" marL="3200400" algn="l">
              <a:spcBef>
                <a:spcPts val="360"/>
              </a:spcBef>
              <a:spcAft>
                <a:spcPts val="0"/>
              </a:spcAft>
              <a:buClr>
                <a:srgbClr val="001C3D"/>
              </a:buClr>
              <a:buSzPts val="1800"/>
              <a:buChar char="»"/>
              <a:defRPr/>
            </a:lvl7pPr>
            <a:lvl8pPr indent="-342900" lvl="7" marL="3657600" algn="l">
              <a:spcBef>
                <a:spcPts val="360"/>
              </a:spcBef>
              <a:spcAft>
                <a:spcPts val="0"/>
              </a:spcAft>
              <a:buClr>
                <a:srgbClr val="001C3D"/>
              </a:buClr>
              <a:buSzPts val="1800"/>
              <a:buChar char="»"/>
              <a:defRPr/>
            </a:lvl8pPr>
            <a:lvl9pPr indent="-342900" lvl="8" marL="4114800" algn="l">
              <a:spcBef>
                <a:spcPts val="360"/>
              </a:spcBef>
              <a:spcAft>
                <a:spcPts val="0"/>
              </a:spcAft>
              <a:buClr>
                <a:srgbClr val="001C3D"/>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8" name="Shape 48"/>
        <p:cNvGrpSpPr/>
        <p:nvPr/>
      </p:nvGrpSpPr>
      <p:grpSpPr>
        <a:xfrm>
          <a:off x="0" y="0"/>
          <a:ext cx="0" cy="0"/>
          <a:chOff x="0" y="0"/>
          <a:chExt cx="0" cy="0"/>
        </a:xfrm>
      </p:grpSpPr>
      <p:sp>
        <p:nvSpPr>
          <p:cNvPr id="49" name="Google Shape;49;p67"/>
          <p:cNvSpPr txBox="1"/>
          <p:nvPr>
            <p:ph type="title"/>
          </p:nvPr>
        </p:nvSpPr>
        <p:spPr>
          <a:xfrm rot="5400000">
            <a:off x="5153025" y="2409825"/>
            <a:ext cx="5105400" cy="211455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7"/>
          <p:cNvSpPr txBox="1"/>
          <p:nvPr>
            <p:ph idx="1" type="body"/>
          </p:nvPr>
        </p:nvSpPr>
        <p:spPr>
          <a:xfrm rot="5400000">
            <a:off x="847725" y="371475"/>
            <a:ext cx="5105400" cy="6191250"/>
          </a:xfrm>
          <a:prstGeom prst="rect">
            <a:avLst/>
          </a:prstGeom>
          <a:noFill/>
          <a:ln>
            <a:noFill/>
          </a:ln>
        </p:spPr>
        <p:txBody>
          <a:bodyPr anchorCtr="0" anchor="t" bIns="0" lIns="0" spcFirstLastPara="1" rIns="0" wrap="square" tIns="0">
            <a:noAutofit/>
          </a:bodyPr>
          <a:lstStyle>
            <a:lvl1pPr indent="-342900" lvl="0" marL="457200" algn="l">
              <a:spcBef>
                <a:spcPts val="360"/>
              </a:spcBef>
              <a:spcAft>
                <a:spcPts val="0"/>
              </a:spcAft>
              <a:buClr>
                <a:srgbClr val="001C3D"/>
              </a:buClr>
              <a:buSzPts val="1800"/>
              <a:buChar char="•"/>
              <a:defRPr/>
            </a:lvl1pPr>
            <a:lvl2pPr indent="-342900" lvl="1" marL="914400" algn="l">
              <a:spcBef>
                <a:spcPts val="360"/>
              </a:spcBef>
              <a:spcAft>
                <a:spcPts val="0"/>
              </a:spcAft>
              <a:buClr>
                <a:srgbClr val="001C3D"/>
              </a:buClr>
              <a:buSzPts val="1800"/>
              <a:buChar char="–"/>
              <a:defRPr/>
            </a:lvl2pPr>
            <a:lvl3pPr indent="-342900" lvl="2" marL="1371600" algn="l">
              <a:spcBef>
                <a:spcPts val="360"/>
              </a:spcBef>
              <a:spcAft>
                <a:spcPts val="0"/>
              </a:spcAft>
              <a:buClr>
                <a:srgbClr val="001C3D"/>
              </a:buClr>
              <a:buSzPts val="1800"/>
              <a:buChar char="•"/>
              <a:defRPr/>
            </a:lvl3pPr>
            <a:lvl4pPr indent="-342900" lvl="3" marL="1828800" algn="l">
              <a:spcBef>
                <a:spcPts val="360"/>
              </a:spcBef>
              <a:spcAft>
                <a:spcPts val="0"/>
              </a:spcAft>
              <a:buClr>
                <a:srgbClr val="001C3D"/>
              </a:buClr>
              <a:buSzPts val="1800"/>
              <a:buChar char="–"/>
              <a:defRPr/>
            </a:lvl4pPr>
            <a:lvl5pPr indent="-342900" lvl="4" marL="2286000" algn="l">
              <a:spcBef>
                <a:spcPts val="360"/>
              </a:spcBef>
              <a:spcAft>
                <a:spcPts val="0"/>
              </a:spcAft>
              <a:buClr>
                <a:srgbClr val="001C3D"/>
              </a:buClr>
              <a:buSzPts val="1800"/>
              <a:buChar char="»"/>
              <a:defRPr/>
            </a:lvl5pPr>
            <a:lvl6pPr indent="-342900" lvl="5" marL="2743200" algn="l">
              <a:spcBef>
                <a:spcPts val="360"/>
              </a:spcBef>
              <a:spcAft>
                <a:spcPts val="0"/>
              </a:spcAft>
              <a:buClr>
                <a:srgbClr val="001C3D"/>
              </a:buClr>
              <a:buSzPts val="1800"/>
              <a:buChar char="»"/>
              <a:defRPr/>
            </a:lvl6pPr>
            <a:lvl7pPr indent="-342900" lvl="6" marL="3200400" algn="l">
              <a:spcBef>
                <a:spcPts val="360"/>
              </a:spcBef>
              <a:spcAft>
                <a:spcPts val="0"/>
              </a:spcAft>
              <a:buClr>
                <a:srgbClr val="001C3D"/>
              </a:buClr>
              <a:buSzPts val="1800"/>
              <a:buChar char="»"/>
              <a:defRPr/>
            </a:lvl7pPr>
            <a:lvl8pPr indent="-342900" lvl="7" marL="3657600" algn="l">
              <a:spcBef>
                <a:spcPts val="360"/>
              </a:spcBef>
              <a:spcAft>
                <a:spcPts val="0"/>
              </a:spcAft>
              <a:buClr>
                <a:srgbClr val="001C3D"/>
              </a:buClr>
              <a:buSzPts val="1800"/>
              <a:buChar char="»"/>
              <a:defRPr/>
            </a:lvl8pPr>
            <a:lvl9pPr indent="-342900" lvl="8" marL="4114800" algn="l">
              <a:spcBef>
                <a:spcPts val="360"/>
              </a:spcBef>
              <a:spcAft>
                <a:spcPts val="0"/>
              </a:spcAft>
              <a:buClr>
                <a:srgbClr val="001C3D"/>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58"/>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8"/>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lvl1pPr indent="-342900" lvl="0" marL="457200" algn="l">
              <a:spcBef>
                <a:spcPts val="360"/>
              </a:spcBef>
              <a:spcAft>
                <a:spcPts val="0"/>
              </a:spcAft>
              <a:buClr>
                <a:srgbClr val="001C3D"/>
              </a:buClr>
              <a:buSzPts val="1800"/>
              <a:buChar char="•"/>
              <a:defRPr/>
            </a:lvl1pPr>
            <a:lvl2pPr indent="-342900" lvl="1" marL="914400" algn="l">
              <a:spcBef>
                <a:spcPts val="360"/>
              </a:spcBef>
              <a:spcAft>
                <a:spcPts val="0"/>
              </a:spcAft>
              <a:buClr>
                <a:srgbClr val="001C3D"/>
              </a:buClr>
              <a:buSzPts val="1800"/>
              <a:buChar char="–"/>
              <a:defRPr/>
            </a:lvl2pPr>
            <a:lvl3pPr indent="-342900" lvl="2" marL="1371600" algn="l">
              <a:spcBef>
                <a:spcPts val="360"/>
              </a:spcBef>
              <a:spcAft>
                <a:spcPts val="0"/>
              </a:spcAft>
              <a:buClr>
                <a:srgbClr val="001C3D"/>
              </a:buClr>
              <a:buSzPts val="1800"/>
              <a:buChar char="•"/>
              <a:defRPr/>
            </a:lvl3pPr>
            <a:lvl4pPr indent="-342900" lvl="3" marL="1828800" algn="l">
              <a:spcBef>
                <a:spcPts val="360"/>
              </a:spcBef>
              <a:spcAft>
                <a:spcPts val="0"/>
              </a:spcAft>
              <a:buClr>
                <a:srgbClr val="001C3D"/>
              </a:buClr>
              <a:buSzPts val="1800"/>
              <a:buChar char="–"/>
              <a:defRPr/>
            </a:lvl4pPr>
            <a:lvl5pPr indent="-342900" lvl="4" marL="2286000" algn="l">
              <a:spcBef>
                <a:spcPts val="360"/>
              </a:spcBef>
              <a:spcAft>
                <a:spcPts val="0"/>
              </a:spcAft>
              <a:buClr>
                <a:srgbClr val="001C3D"/>
              </a:buClr>
              <a:buSzPts val="1800"/>
              <a:buChar char="»"/>
              <a:defRPr/>
            </a:lvl5pPr>
            <a:lvl6pPr indent="-342900" lvl="5" marL="2743200" algn="l">
              <a:spcBef>
                <a:spcPts val="360"/>
              </a:spcBef>
              <a:spcAft>
                <a:spcPts val="0"/>
              </a:spcAft>
              <a:buClr>
                <a:srgbClr val="001C3D"/>
              </a:buClr>
              <a:buSzPts val="1800"/>
              <a:buChar char="»"/>
              <a:defRPr/>
            </a:lvl6pPr>
            <a:lvl7pPr indent="-342900" lvl="6" marL="3200400" algn="l">
              <a:spcBef>
                <a:spcPts val="360"/>
              </a:spcBef>
              <a:spcAft>
                <a:spcPts val="0"/>
              </a:spcAft>
              <a:buClr>
                <a:srgbClr val="001C3D"/>
              </a:buClr>
              <a:buSzPts val="1800"/>
              <a:buChar char="»"/>
              <a:defRPr/>
            </a:lvl7pPr>
            <a:lvl8pPr indent="-342900" lvl="7" marL="3657600" algn="l">
              <a:spcBef>
                <a:spcPts val="360"/>
              </a:spcBef>
              <a:spcAft>
                <a:spcPts val="0"/>
              </a:spcAft>
              <a:buClr>
                <a:srgbClr val="001C3D"/>
              </a:buClr>
              <a:buSzPts val="1800"/>
              <a:buChar char="»"/>
              <a:defRPr/>
            </a:lvl8pPr>
            <a:lvl9pPr indent="-342900" lvl="8" marL="4114800" algn="l">
              <a:spcBef>
                <a:spcPts val="360"/>
              </a:spcBef>
              <a:spcAft>
                <a:spcPts val="0"/>
              </a:spcAft>
              <a:buClr>
                <a:srgbClr val="001C3D"/>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59"/>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9"/>
          <p:cNvSpPr txBox="1"/>
          <p:nvPr>
            <p:ph idx="1" type="body"/>
          </p:nvPr>
        </p:nvSpPr>
        <p:spPr>
          <a:xfrm>
            <a:off x="304800" y="1905000"/>
            <a:ext cx="4152900" cy="4114800"/>
          </a:xfrm>
          <a:prstGeom prst="rect">
            <a:avLst/>
          </a:prstGeom>
          <a:noFill/>
          <a:ln>
            <a:noFill/>
          </a:ln>
        </p:spPr>
        <p:txBody>
          <a:bodyPr anchorCtr="0" anchor="t" bIns="0" lIns="0" spcFirstLastPara="1" rIns="0" wrap="square" tIns="0">
            <a:noAutofit/>
          </a:bodyPr>
          <a:lstStyle>
            <a:lvl1pPr indent="-406400" lvl="0" marL="457200" algn="l">
              <a:spcBef>
                <a:spcPts val="560"/>
              </a:spcBef>
              <a:spcAft>
                <a:spcPts val="0"/>
              </a:spcAft>
              <a:buClr>
                <a:srgbClr val="001C3D"/>
              </a:buClr>
              <a:buSzPts val="2800"/>
              <a:buFont typeface="Verdana"/>
              <a:buChar char="•"/>
              <a:defRPr sz="2800"/>
            </a:lvl1pPr>
            <a:lvl2pPr indent="-381000" lvl="1" marL="914400" algn="l">
              <a:spcBef>
                <a:spcPts val="480"/>
              </a:spcBef>
              <a:spcAft>
                <a:spcPts val="0"/>
              </a:spcAft>
              <a:buClr>
                <a:srgbClr val="001C3D"/>
              </a:buClr>
              <a:buSzPts val="2400"/>
              <a:buFont typeface="Verdana"/>
              <a:buChar char="–"/>
              <a:defRPr sz="2400"/>
            </a:lvl2pPr>
            <a:lvl3pPr indent="-355600" lvl="2" marL="1371600" algn="l">
              <a:spcBef>
                <a:spcPts val="400"/>
              </a:spcBef>
              <a:spcAft>
                <a:spcPts val="0"/>
              </a:spcAft>
              <a:buClr>
                <a:srgbClr val="001C3D"/>
              </a:buClr>
              <a:buSzPts val="2000"/>
              <a:buFont typeface="Verdana"/>
              <a:buChar char="•"/>
              <a:defRPr sz="2000"/>
            </a:lvl3pPr>
            <a:lvl4pPr indent="-342900" lvl="3" marL="1828800" algn="l">
              <a:spcBef>
                <a:spcPts val="360"/>
              </a:spcBef>
              <a:spcAft>
                <a:spcPts val="0"/>
              </a:spcAft>
              <a:buClr>
                <a:srgbClr val="001C3D"/>
              </a:buClr>
              <a:buSzPts val="1800"/>
              <a:buFont typeface="Verdana"/>
              <a:buChar char="–"/>
              <a:defRPr sz="1800"/>
            </a:lvl4pPr>
            <a:lvl5pPr indent="-342900" lvl="4" marL="2286000" algn="l">
              <a:spcBef>
                <a:spcPts val="360"/>
              </a:spcBef>
              <a:spcAft>
                <a:spcPts val="0"/>
              </a:spcAft>
              <a:buClr>
                <a:srgbClr val="001C3D"/>
              </a:buClr>
              <a:buSzPts val="1800"/>
              <a:buFont typeface="Verdana"/>
              <a:buChar char="»"/>
              <a:defRPr sz="1800"/>
            </a:lvl5pPr>
            <a:lvl6pPr indent="-342900" lvl="5" marL="2743200" algn="l">
              <a:spcBef>
                <a:spcPts val="360"/>
              </a:spcBef>
              <a:spcAft>
                <a:spcPts val="0"/>
              </a:spcAft>
              <a:buClr>
                <a:srgbClr val="001C3D"/>
              </a:buClr>
              <a:buSzPts val="1800"/>
              <a:buFont typeface="Verdana"/>
              <a:buChar char="»"/>
              <a:defRPr sz="1800"/>
            </a:lvl6pPr>
            <a:lvl7pPr indent="-342900" lvl="6" marL="3200400" algn="l">
              <a:spcBef>
                <a:spcPts val="360"/>
              </a:spcBef>
              <a:spcAft>
                <a:spcPts val="0"/>
              </a:spcAft>
              <a:buClr>
                <a:srgbClr val="001C3D"/>
              </a:buClr>
              <a:buSzPts val="1800"/>
              <a:buFont typeface="Verdana"/>
              <a:buChar char="»"/>
              <a:defRPr sz="1800"/>
            </a:lvl7pPr>
            <a:lvl8pPr indent="-342900" lvl="7" marL="3657600" algn="l">
              <a:spcBef>
                <a:spcPts val="360"/>
              </a:spcBef>
              <a:spcAft>
                <a:spcPts val="0"/>
              </a:spcAft>
              <a:buClr>
                <a:srgbClr val="001C3D"/>
              </a:buClr>
              <a:buSzPts val="1800"/>
              <a:buFont typeface="Verdana"/>
              <a:buChar char="»"/>
              <a:defRPr sz="1800"/>
            </a:lvl8pPr>
            <a:lvl9pPr indent="-342900" lvl="8" marL="4114800" algn="l">
              <a:spcBef>
                <a:spcPts val="360"/>
              </a:spcBef>
              <a:spcAft>
                <a:spcPts val="0"/>
              </a:spcAft>
              <a:buClr>
                <a:srgbClr val="001C3D"/>
              </a:buClr>
              <a:buSzPts val="1800"/>
              <a:buFont typeface="Verdana"/>
              <a:buChar char="»"/>
              <a:defRPr sz="1800"/>
            </a:lvl9pPr>
          </a:lstStyle>
          <a:p/>
        </p:txBody>
      </p:sp>
      <p:sp>
        <p:nvSpPr>
          <p:cNvPr id="24" name="Google Shape;24;p59"/>
          <p:cNvSpPr txBox="1"/>
          <p:nvPr>
            <p:ph idx="2" type="body"/>
          </p:nvPr>
        </p:nvSpPr>
        <p:spPr>
          <a:xfrm>
            <a:off x="4610100" y="1905000"/>
            <a:ext cx="4152900" cy="4114800"/>
          </a:xfrm>
          <a:prstGeom prst="rect">
            <a:avLst/>
          </a:prstGeom>
          <a:noFill/>
          <a:ln>
            <a:noFill/>
          </a:ln>
        </p:spPr>
        <p:txBody>
          <a:bodyPr anchorCtr="0" anchor="t" bIns="0" lIns="0" spcFirstLastPara="1" rIns="0" wrap="square" tIns="0">
            <a:noAutofit/>
          </a:bodyPr>
          <a:lstStyle>
            <a:lvl1pPr indent="-406400" lvl="0" marL="457200" algn="l">
              <a:spcBef>
                <a:spcPts val="560"/>
              </a:spcBef>
              <a:spcAft>
                <a:spcPts val="0"/>
              </a:spcAft>
              <a:buClr>
                <a:srgbClr val="001C3D"/>
              </a:buClr>
              <a:buSzPts val="2800"/>
              <a:buFont typeface="Verdana"/>
              <a:buChar char="•"/>
              <a:defRPr sz="2800"/>
            </a:lvl1pPr>
            <a:lvl2pPr indent="-381000" lvl="1" marL="914400" algn="l">
              <a:spcBef>
                <a:spcPts val="480"/>
              </a:spcBef>
              <a:spcAft>
                <a:spcPts val="0"/>
              </a:spcAft>
              <a:buClr>
                <a:srgbClr val="001C3D"/>
              </a:buClr>
              <a:buSzPts val="2400"/>
              <a:buFont typeface="Verdana"/>
              <a:buChar char="–"/>
              <a:defRPr sz="2400"/>
            </a:lvl2pPr>
            <a:lvl3pPr indent="-355600" lvl="2" marL="1371600" algn="l">
              <a:spcBef>
                <a:spcPts val="400"/>
              </a:spcBef>
              <a:spcAft>
                <a:spcPts val="0"/>
              </a:spcAft>
              <a:buClr>
                <a:srgbClr val="001C3D"/>
              </a:buClr>
              <a:buSzPts val="2000"/>
              <a:buFont typeface="Verdana"/>
              <a:buChar char="•"/>
              <a:defRPr sz="2000"/>
            </a:lvl3pPr>
            <a:lvl4pPr indent="-342900" lvl="3" marL="1828800" algn="l">
              <a:spcBef>
                <a:spcPts val="360"/>
              </a:spcBef>
              <a:spcAft>
                <a:spcPts val="0"/>
              </a:spcAft>
              <a:buClr>
                <a:srgbClr val="001C3D"/>
              </a:buClr>
              <a:buSzPts val="1800"/>
              <a:buFont typeface="Verdana"/>
              <a:buChar char="–"/>
              <a:defRPr sz="1800"/>
            </a:lvl4pPr>
            <a:lvl5pPr indent="-342900" lvl="4" marL="2286000" algn="l">
              <a:spcBef>
                <a:spcPts val="360"/>
              </a:spcBef>
              <a:spcAft>
                <a:spcPts val="0"/>
              </a:spcAft>
              <a:buClr>
                <a:srgbClr val="001C3D"/>
              </a:buClr>
              <a:buSzPts val="1800"/>
              <a:buFont typeface="Verdana"/>
              <a:buChar char="»"/>
              <a:defRPr sz="1800"/>
            </a:lvl5pPr>
            <a:lvl6pPr indent="-342900" lvl="5" marL="2743200" algn="l">
              <a:spcBef>
                <a:spcPts val="360"/>
              </a:spcBef>
              <a:spcAft>
                <a:spcPts val="0"/>
              </a:spcAft>
              <a:buClr>
                <a:srgbClr val="001C3D"/>
              </a:buClr>
              <a:buSzPts val="1800"/>
              <a:buFont typeface="Verdana"/>
              <a:buChar char="»"/>
              <a:defRPr sz="1800"/>
            </a:lvl6pPr>
            <a:lvl7pPr indent="-342900" lvl="6" marL="3200400" algn="l">
              <a:spcBef>
                <a:spcPts val="360"/>
              </a:spcBef>
              <a:spcAft>
                <a:spcPts val="0"/>
              </a:spcAft>
              <a:buClr>
                <a:srgbClr val="001C3D"/>
              </a:buClr>
              <a:buSzPts val="1800"/>
              <a:buFont typeface="Verdana"/>
              <a:buChar char="»"/>
              <a:defRPr sz="1800"/>
            </a:lvl7pPr>
            <a:lvl8pPr indent="-342900" lvl="7" marL="3657600" algn="l">
              <a:spcBef>
                <a:spcPts val="360"/>
              </a:spcBef>
              <a:spcAft>
                <a:spcPts val="0"/>
              </a:spcAft>
              <a:buClr>
                <a:srgbClr val="001C3D"/>
              </a:buClr>
              <a:buSzPts val="1800"/>
              <a:buFont typeface="Verdana"/>
              <a:buChar char="»"/>
              <a:defRPr sz="1800"/>
            </a:lvl8pPr>
            <a:lvl9pPr indent="-342900" lvl="8" marL="4114800" algn="l">
              <a:spcBef>
                <a:spcPts val="360"/>
              </a:spcBef>
              <a:spcAft>
                <a:spcPts val="0"/>
              </a:spcAft>
              <a:buClr>
                <a:srgbClr val="001C3D"/>
              </a:buClr>
              <a:buSzPts val="1800"/>
              <a:buFont typeface="Verdana"/>
              <a:buChar char="»"/>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61"/>
          <p:cNvSpPr txBox="1"/>
          <p:nvPr>
            <p:ph type="title"/>
          </p:nvPr>
        </p:nvSpPr>
        <p:spPr>
          <a:xfrm>
            <a:off x="722313" y="4406900"/>
            <a:ext cx="7772400" cy="13620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61"/>
          <p:cNvSpPr txBox="1"/>
          <p:nvPr>
            <p:ph idx="1" type="body"/>
          </p:nvPr>
        </p:nvSpPr>
        <p:spPr>
          <a:xfrm>
            <a:off x="722313" y="2906713"/>
            <a:ext cx="7772400" cy="1500187"/>
          </a:xfrm>
          <a:prstGeom prst="rect">
            <a:avLst/>
          </a:prstGeom>
          <a:noFill/>
          <a:ln>
            <a:noFill/>
          </a:ln>
        </p:spPr>
        <p:txBody>
          <a:bodyPr anchorCtr="0" anchor="b" bIns="0" lIns="0" spcFirstLastPara="1" rIns="0" wrap="square" tIns="0">
            <a:noAutofit/>
          </a:bodyPr>
          <a:lstStyle>
            <a:lvl1pPr indent="-228600" lvl="0" marL="457200" algn="l">
              <a:spcBef>
                <a:spcPts val="400"/>
              </a:spcBef>
              <a:spcAft>
                <a:spcPts val="0"/>
              </a:spcAft>
              <a:buClr>
                <a:srgbClr val="001C3D"/>
              </a:buClr>
              <a:buSzPts val="2000"/>
              <a:buFont typeface="Verdana"/>
              <a:buNone/>
              <a:defRPr sz="2000"/>
            </a:lvl1pPr>
            <a:lvl2pPr indent="-228600" lvl="1" marL="914400" algn="l">
              <a:spcBef>
                <a:spcPts val="360"/>
              </a:spcBef>
              <a:spcAft>
                <a:spcPts val="0"/>
              </a:spcAft>
              <a:buClr>
                <a:srgbClr val="001C3D"/>
              </a:buClr>
              <a:buSzPts val="1800"/>
              <a:buFont typeface="Verdana"/>
              <a:buNone/>
              <a:defRPr sz="1800"/>
            </a:lvl2pPr>
            <a:lvl3pPr indent="-228600" lvl="2" marL="1371600" algn="l">
              <a:spcBef>
                <a:spcPts val="320"/>
              </a:spcBef>
              <a:spcAft>
                <a:spcPts val="0"/>
              </a:spcAft>
              <a:buClr>
                <a:srgbClr val="001C3D"/>
              </a:buClr>
              <a:buSzPts val="1600"/>
              <a:buFont typeface="Verdana"/>
              <a:buNone/>
              <a:defRPr sz="1600"/>
            </a:lvl3pPr>
            <a:lvl4pPr indent="-228600" lvl="3" marL="1828800" algn="l">
              <a:spcBef>
                <a:spcPts val="280"/>
              </a:spcBef>
              <a:spcAft>
                <a:spcPts val="0"/>
              </a:spcAft>
              <a:buClr>
                <a:srgbClr val="001C3D"/>
              </a:buClr>
              <a:buSzPts val="1400"/>
              <a:buFont typeface="Verdana"/>
              <a:buNone/>
              <a:defRPr sz="1400"/>
            </a:lvl4pPr>
            <a:lvl5pPr indent="-228600" lvl="4" marL="2286000" algn="l">
              <a:spcBef>
                <a:spcPts val="280"/>
              </a:spcBef>
              <a:spcAft>
                <a:spcPts val="0"/>
              </a:spcAft>
              <a:buClr>
                <a:srgbClr val="001C3D"/>
              </a:buClr>
              <a:buSzPts val="1400"/>
              <a:buFont typeface="Verdana"/>
              <a:buNone/>
              <a:defRPr sz="1400"/>
            </a:lvl5pPr>
            <a:lvl6pPr indent="-228600" lvl="5" marL="2743200" algn="l">
              <a:spcBef>
                <a:spcPts val="280"/>
              </a:spcBef>
              <a:spcAft>
                <a:spcPts val="0"/>
              </a:spcAft>
              <a:buClr>
                <a:srgbClr val="001C3D"/>
              </a:buClr>
              <a:buSzPts val="1400"/>
              <a:buFont typeface="Verdana"/>
              <a:buNone/>
              <a:defRPr sz="1400"/>
            </a:lvl6pPr>
            <a:lvl7pPr indent="-228600" lvl="6" marL="3200400" algn="l">
              <a:spcBef>
                <a:spcPts val="280"/>
              </a:spcBef>
              <a:spcAft>
                <a:spcPts val="0"/>
              </a:spcAft>
              <a:buClr>
                <a:srgbClr val="001C3D"/>
              </a:buClr>
              <a:buSzPts val="1400"/>
              <a:buFont typeface="Verdana"/>
              <a:buNone/>
              <a:defRPr sz="1400"/>
            </a:lvl7pPr>
            <a:lvl8pPr indent="-228600" lvl="7" marL="3657600" algn="l">
              <a:spcBef>
                <a:spcPts val="280"/>
              </a:spcBef>
              <a:spcAft>
                <a:spcPts val="0"/>
              </a:spcAft>
              <a:buClr>
                <a:srgbClr val="001C3D"/>
              </a:buClr>
              <a:buSzPts val="1400"/>
              <a:buFont typeface="Verdana"/>
              <a:buNone/>
              <a:defRPr sz="1400"/>
            </a:lvl8pPr>
            <a:lvl9pPr indent="-228600" lvl="8" marL="4114800" algn="l">
              <a:spcBef>
                <a:spcPts val="280"/>
              </a:spcBef>
              <a:spcAft>
                <a:spcPts val="0"/>
              </a:spcAft>
              <a:buClr>
                <a:srgbClr val="001C3D"/>
              </a:buClr>
              <a:buSzPts val="1400"/>
              <a:buFont typeface="Verdana"/>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2"/>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63"/>
          <p:cNvSpPr txBox="1"/>
          <p:nvPr>
            <p:ph type="title"/>
          </p:nvPr>
        </p:nvSpPr>
        <p:spPr>
          <a:xfrm>
            <a:off x="457200" y="274638"/>
            <a:ext cx="8229600" cy="1143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3"/>
          <p:cNvSpPr txBox="1"/>
          <p:nvPr>
            <p:ph idx="1" type="body"/>
          </p:nvPr>
        </p:nvSpPr>
        <p:spPr>
          <a:xfrm>
            <a:off x="457200" y="1535113"/>
            <a:ext cx="4040188" cy="639762"/>
          </a:xfrm>
          <a:prstGeom prst="rect">
            <a:avLst/>
          </a:prstGeom>
          <a:noFill/>
          <a:ln>
            <a:noFill/>
          </a:ln>
        </p:spPr>
        <p:txBody>
          <a:bodyPr anchorCtr="0" anchor="b" bIns="0" lIns="0" spcFirstLastPara="1" rIns="0" wrap="square" tIns="0">
            <a:noAutofit/>
          </a:bodyPr>
          <a:lstStyle>
            <a:lvl1pPr indent="-228600" lvl="0" marL="457200" algn="l">
              <a:spcBef>
                <a:spcPts val="480"/>
              </a:spcBef>
              <a:spcAft>
                <a:spcPts val="0"/>
              </a:spcAft>
              <a:buClr>
                <a:srgbClr val="001C3D"/>
              </a:buClr>
              <a:buSzPts val="2400"/>
              <a:buFont typeface="Verdana"/>
              <a:buNone/>
              <a:defRPr b="1" sz="2400"/>
            </a:lvl1pPr>
            <a:lvl2pPr indent="-228600" lvl="1" marL="914400" algn="l">
              <a:spcBef>
                <a:spcPts val="400"/>
              </a:spcBef>
              <a:spcAft>
                <a:spcPts val="0"/>
              </a:spcAft>
              <a:buClr>
                <a:srgbClr val="001C3D"/>
              </a:buClr>
              <a:buSzPts val="2000"/>
              <a:buFont typeface="Verdana"/>
              <a:buNone/>
              <a:defRPr b="1" sz="2000"/>
            </a:lvl2pPr>
            <a:lvl3pPr indent="-228600" lvl="2" marL="1371600" algn="l">
              <a:spcBef>
                <a:spcPts val="360"/>
              </a:spcBef>
              <a:spcAft>
                <a:spcPts val="0"/>
              </a:spcAft>
              <a:buClr>
                <a:srgbClr val="001C3D"/>
              </a:buClr>
              <a:buSzPts val="1800"/>
              <a:buFont typeface="Verdana"/>
              <a:buNone/>
              <a:defRPr b="1" sz="1800"/>
            </a:lvl3pPr>
            <a:lvl4pPr indent="-228600" lvl="3" marL="1828800" algn="l">
              <a:spcBef>
                <a:spcPts val="320"/>
              </a:spcBef>
              <a:spcAft>
                <a:spcPts val="0"/>
              </a:spcAft>
              <a:buClr>
                <a:srgbClr val="001C3D"/>
              </a:buClr>
              <a:buSzPts val="1600"/>
              <a:buFont typeface="Verdana"/>
              <a:buNone/>
              <a:defRPr b="1" sz="1600"/>
            </a:lvl4pPr>
            <a:lvl5pPr indent="-228600" lvl="4" marL="2286000" algn="l">
              <a:spcBef>
                <a:spcPts val="320"/>
              </a:spcBef>
              <a:spcAft>
                <a:spcPts val="0"/>
              </a:spcAft>
              <a:buClr>
                <a:srgbClr val="001C3D"/>
              </a:buClr>
              <a:buSzPts val="1600"/>
              <a:buFont typeface="Verdana"/>
              <a:buNone/>
              <a:defRPr b="1" sz="1600"/>
            </a:lvl5pPr>
            <a:lvl6pPr indent="-228600" lvl="5" marL="2743200" algn="l">
              <a:spcBef>
                <a:spcPts val="320"/>
              </a:spcBef>
              <a:spcAft>
                <a:spcPts val="0"/>
              </a:spcAft>
              <a:buClr>
                <a:srgbClr val="001C3D"/>
              </a:buClr>
              <a:buSzPts val="1600"/>
              <a:buFont typeface="Verdana"/>
              <a:buNone/>
              <a:defRPr b="1" sz="1600"/>
            </a:lvl6pPr>
            <a:lvl7pPr indent="-228600" lvl="6" marL="3200400" algn="l">
              <a:spcBef>
                <a:spcPts val="320"/>
              </a:spcBef>
              <a:spcAft>
                <a:spcPts val="0"/>
              </a:spcAft>
              <a:buClr>
                <a:srgbClr val="001C3D"/>
              </a:buClr>
              <a:buSzPts val="1600"/>
              <a:buFont typeface="Verdana"/>
              <a:buNone/>
              <a:defRPr b="1" sz="1600"/>
            </a:lvl7pPr>
            <a:lvl8pPr indent="-228600" lvl="7" marL="3657600" algn="l">
              <a:spcBef>
                <a:spcPts val="320"/>
              </a:spcBef>
              <a:spcAft>
                <a:spcPts val="0"/>
              </a:spcAft>
              <a:buClr>
                <a:srgbClr val="001C3D"/>
              </a:buClr>
              <a:buSzPts val="1600"/>
              <a:buFont typeface="Verdana"/>
              <a:buNone/>
              <a:defRPr b="1" sz="1600"/>
            </a:lvl8pPr>
            <a:lvl9pPr indent="-228600" lvl="8" marL="4114800" algn="l">
              <a:spcBef>
                <a:spcPts val="320"/>
              </a:spcBef>
              <a:spcAft>
                <a:spcPts val="0"/>
              </a:spcAft>
              <a:buClr>
                <a:srgbClr val="001C3D"/>
              </a:buClr>
              <a:buSzPts val="1600"/>
              <a:buFont typeface="Verdana"/>
              <a:buNone/>
              <a:defRPr b="1" sz="1600"/>
            </a:lvl9pPr>
          </a:lstStyle>
          <a:p/>
        </p:txBody>
      </p:sp>
      <p:sp>
        <p:nvSpPr>
          <p:cNvPr id="34" name="Google Shape;34;p63"/>
          <p:cNvSpPr txBox="1"/>
          <p:nvPr>
            <p:ph idx="2" type="body"/>
          </p:nvPr>
        </p:nvSpPr>
        <p:spPr>
          <a:xfrm>
            <a:off x="457200" y="2174875"/>
            <a:ext cx="4040188" cy="3951288"/>
          </a:xfrm>
          <a:prstGeom prst="rect">
            <a:avLst/>
          </a:prstGeom>
          <a:noFill/>
          <a:ln>
            <a:noFill/>
          </a:ln>
        </p:spPr>
        <p:txBody>
          <a:bodyPr anchorCtr="0" anchor="t" bIns="0" lIns="0" spcFirstLastPara="1" rIns="0" wrap="square" tIns="0">
            <a:noAutofit/>
          </a:bodyPr>
          <a:lstStyle>
            <a:lvl1pPr indent="-381000" lvl="0" marL="457200" algn="l">
              <a:spcBef>
                <a:spcPts val="480"/>
              </a:spcBef>
              <a:spcAft>
                <a:spcPts val="0"/>
              </a:spcAft>
              <a:buClr>
                <a:srgbClr val="001C3D"/>
              </a:buClr>
              <a:buSzPts val="2400"/>
              <a:buFont typeface="Verdana"/>
              <a:buChar char="•"/>
              <a:defRPr sz="2400"/>
            </a:lvl1pPr>
            <a:lvl2pPr indent="-355600" lvl="1" marL="914400" algn="l">
              <a:spcBef>
                <a:spcPts val="400"/>
              </a:spcBef>
              <a:spcAft>
                <a:spcPts val="0"/>
              </a:spcAft>
              <a:buClr>
                <a:srgbClr val="001C3D"/>
              </a:buClr>
              <a:buSzPts val="2000"/>
              <a:buFont typeface="Verdana"/>
              <a:buChar char="–"/>
              <a:defRPr sz="2000"/>
            </a:lvl2pPr>
            <a:lvl3pPr indent="-342900" lvl="2" marL="1371600" algn="l">
              <a:spcBef>
                <a:spcPts val="360"/>
              </a:spcBef>
              <a:spcAft>
                <a:spcPts val="0"/>
              </a:spcAft>
              <a:buClr>
                <a:srgbClr val="001C3D"/>
              </a:buClr>
              <a:buSzPts val="1800"/>
              <a:buFont typeface="Verdana"/>
              <a:buChar char="•"/>
              <a:defRPr sz="1800"/>
            </a:lvl3pPr>
            <a:lvl4pPr indent="-330200" lvl="3" marL="1828800" algn="l">
              <a:spcBef>
                <a:spcPts val="320"/>
              </a:spcBef>
              <a:spcAft>
                <a:spcPts val="0"/>
              </a:spcAft>
              <a:buClr>
                <a:srgbClr val="001C3D"/>
              </a:buClr>
              <a:buSzPts val="1600"/>
              <a:buFont typeface="Verdana"/>
              <a:buChar char="–"/>
              <a:defRPr sz="1600"/>
            </a:lvl4pPr>
            <a:lvl5pPr indent="-330200" lvl="4" marL="2286000" algn="l">
              <a:spcBef>
                <a:spcPts val="320"/>
              </a:spcBef>
              <a:spcAft>
                <a:spcPts val="0"/>
              </a:spcAft>
              <a:buClr>
                <a:srgbClr val="001C3D"/>
              </a:buClr>
              <a:buSzPts val="1600"/>
              <a:buFont typeface="Verdana"/>
              <a:buChar char="»"/>
              <a:defRPr sz="1600"/>
            </a:lvl5pPr>
            <a:lvl6pPr indent="-330200" lvl="5" marL="2743200" algn="l">
              <a:spcBef>
                <a:spcPts val="320"/>
              </a:spcBef>
              <a:spcAft>
                <a:spcPts val="0"/>
              </a:spcAft>
              <a:buClr>
                <a:srgbClr val="001C3D"/>
              </a:buClr>
              <a:buSzPts val="1600"/>
              <a:buFont typeface="Verdana"/>
              <a:buChar char="»"/>
              <a:defRPr sz="1600"/>
            </a:lvl6pPr>
            <a:lvl7pPr indent="-330200" lvl="6" marL="3200400" algn="l">
              <a:spcBef>
                <a:spcPts val="320"/>
              </a:spcBef>
              <a:spcAft>
                <a:spcPts val="0"/>
              </a:spcAft>
              <a:buClr>
                <a:srgbClr val="001C3D"/>
              </a:buClr>
              <a:buSzPts val="1600"/>
              <a:buFont typeface="Verdana"/>
              <a:buChar char="»"/>
              <a:defRPr sz="1600"/>
            </a:lvl7pPr>
            <a:lvl8pPr indent="-330200" lvl="7" marL="3657600" algn="l">
              <a:spcBef>
                <a:spcPts val="320"/>
              </a:spcBef>
              <a:spcAft>
                <a:spcPts val="0"/>
              </a:spcAft>
              <a:buClr>
                <a:srgbClr val="001C3D"/>
              </a:buClr>
              <a:buSzPts val="1600"/>
              <a:buFont typeface="Verdana"/>
              <a:buChar char="»"/>
              <a:defRPr sz="1600"/>
            </a:lvl8pPr>
            <a:lvl9pPr indent="-330200" lvl="8" marL="4114800" algn="l">
              <a:spcBef>
                <a:spcPts val="320"/>
              </a:spcBef>
              <a:spcAft>
                <a:spcPts val="0"/>
              </a:spcAft>
              <a:buClr>
                <a:srgbClr val="001C3D"/>
              </a:buClr>
              <a:buSzPts val="1600"/>
              <a:buFont typeface="Verdana"/>
              <a:buChar char="»"/>
              <a:defRPr sz="1600"/>
            </a:lvl9pPr>
          </a:lstStyle>
          <a:p/>
        </p:txBody>
      </p:sp>
      <p:sp>
        <p:nvSpPr>
          <p:cNvPr id="35" name="Google Shape;35;p63"/>
          <p:cNvSpPr txBox="1"/>
          <p:nvPr>
            <p:ph idx="3" type="body"/>
          </p:nvPr>
        </p:nvSpPr>
        <p:spPr>
          <a:xfrm>
            <a:off x="4645025" y="1535113"/>
            <a:ext cx="4041775" cy="639762"/>
          </a:xfrm>
          <a:prstGeom prst="rect">
            <a:avLst/>
          </a:prstGeom>
          <a:noFill/>
          <a:ln>
            <a:noFill/>
          </a:ln>
        </p:spPr>
        <p:txBody>
          <a:bodyPr anchorCtr="0" anchor="b" bIns="0" lIns="0" spcFirstLastPara="1" rIns="0" wrap="square" tIns="0">
            <a:noAutofit/>
          </a:bodyPr>
          <a:lstStyle>
            <a:lvl1pPr indent="-228600" lvl="0" marL="457200" algn="l">
              <a:spcBef>
                <a:spcPts val="480"/>
              </a:spcBef>
              <a:spcAft>
                <a:spcPts val="0"/>
              </a:spcAft>
              <a:buClr>
                <a:srgbClr val="001C3D"/>
              </a:buClr>
              <a:buSzPts val="2400"/>
              <a:buFont typeface="Verdana"/>
              <a:buNone/>
              <a:defRPr b="1" sz="2400"/>
            </a:lvl1pPr>
            <a:lvl2pPr indent="-228600" lvl="1" marL="914400" algn="l">
              <a:spcBef>
                <a:spcPts val="400"/>
              </a:spcBef>
              <a:spcAft>
                <a:spcPts val="0"/>
              </a:spcAft>
              <a:buClr>
                <a:srgbClr val="001C3D"/>
              </a:buClr>
              <a:buSzPts val="2000"/>
              <a:buFont typeface="Verdana"/>
              <a:buNone/>
              <a:defRPr b="1" sz="2000"/>
            </a:lvl2pPr>
            <a:lvl3pPr indent="-228600" lvl="2" marL="1371600" algn="l">
              <a:spcBef>
                <a:spcPts val="360"/>
              </a:spcBef>
              <a:spcAft>
                <a:spcPts val="0"/>
              </a:spcAft>
              <a:buClr>
                <a:srgbClr val="001C3D"/>
              </a:buClr>
              <a:buSzPts val="1800"/>
              <a:buFont typeface="Verdana"/>
              <a:buNone/>
              <a:defRPr b="1" sz="1800"/>
            </a:lvl3pPr>
            <a:lvl4pPr indent="-228600" lvl="3" marL="1828800" algn="l">
              <a:spcBef>
                <a:spcPts val="320"/>
              </a:spcBef>
              <a:spcAft>
                <a:spcPts val="0"/>
              </a:spcAft>
              <a:buClr>
                <a:srgbClr val="001C3D"/>
              </a:buClr>
              <a:buSzPts val="1600"/>
              <a:buFont typeface="Verdana"/>
              <a:buNone/>
              <a:defRPr b="1" sz="1600"/>
            </a:lvl4pPr>
            <a:lvl5pPr indent="-228600" lvl="4" marL="2286000" algn="l">
              <a:spcBef>
                <a:spcPts val="320"/>
              </a:spcBef>
              <a:spcAft>
                <a:spcPts val="0"/>
              </a:spcAft>
              <a:buClr>
                <a:srgbClr val="001C3D"/>
              </a:buClr>
              <a:buSzPts val="1600"/>
              <a:buFont typeface="Verdana"/>
              <a:buNone/>
              <a:defRPr b="1" sz="1600"/>
            </a:lvl5pPr>
            <a:lvl6pPr indent="-228600" lvl="5" marL="2743200" algn="l">
              <a:spcBef>
                <a:spcPts val="320"/>
              </a:spcBef>
              <a:spcAft>
                <a:spcPts val="0"/>
              </a:spcAft>
              <a:buClr>
                <a:srgbClr val="001C3D"/>
              </a:buClr>
              <a:buSzPts val="1600"/>
              <a:buFont typeface="Verdana"/>
              <a:buNone/>
              <a:defRPr b="1" sz="1600"/>
            </a:lvl6pPr>
            <a:lvl7pPr indent="-228600" lvl="6" marL="3200400" algn="l">
              <a:spcBef>
                <a:spcPts val="320"/>
              </a:spcBef>
              <a:spcAft>
                <a:spcPts val="0"/>
              </a:spcAft>
              <a:buClr>
                <a:srgbClr val="001C3D"/>
              </a:buClr>
              <a:buSzPts val="1600"/>
              <a:buFont typeface="Verdana"/>
              <a:buNone/>
              <a:defRPr b="1" sz="1600"/>
            </a:lvl7pPr>
            <a:lvl8pPr indent="-228600" lvl="7" marL="3657600" algn="l">
              <a:spcBef>
                <a:spcPts val="320"/>
              </a:spcBef>
              <a:spcAft>
                <a:spcPts val="0"/>
              </a:spcAft>
              <a:buClr>
                <a:srgbClr val="001C3D"/>
              </a:buClr>
              <a:buSzPts val="1600"/>
              <a:buFont typeface="Verdana"/>
              <a:buNone/>
              <a:defRPr b="1" sz="1600"/>
            </a:lvl8pPr>
            <a:lvl9pPr indent="-228600" lvl="8" marL="4114800" algn="l">
              <a:spcBef>
                <a:spcPts val="320"/>
              </a:spcBef>
              <a:spcAft>
                <a:spcPts val="0"/>
              </a:spcAft>
              <a:buClr>
                <a:srgbClr val="001C3D"/>
              </a:buClr>
              <a:buSzPts val="1600"/>
              <a:buFont typeface="Verdana"/>
              <a:buNone/>
              <a:defRPr b="1" sz="1600"/>
            </a:lvl9pPr>
          </a:lstStyle>
          <a:p/>
        </p:txBody>
      </p:sp>
      <p:sp>
        <p:nvSpPr>
          <p:cNvPr id="36" name="Google Shape;36;p63"/>
          <p:cNvSpPr txBox="1"/>
          <p:nvPr>
            <p:ph idx="4" type="body"/>
          </p:nvPr>
        </p:nvSpPr>
        <p:spPr>
          <a:xfrm>
            <a:off x="4645025" y="2174875"/>
            <a:ext cx="4041775" cy="3951288"/>
          </a:xfrm>
          <a:prstGeom prst="rect">
            <a:avLst/>
          </a:prstGeom>
          <a:noFill/>
          <a:ln>
            <a:noFill/>
          </a:ln>
        </p:spPr>
        <p:txBody>
          <a:bodyPr anchorCtr="0" anchor="t" bIns="0" lIns="0" spcFirstLastPara="1" rIns="0" wrap="square" tIns="0">
            <a:noAutofit/>
          </a:bodyPr>
          <a:lstStyle>
            <a:lvl1pPr indent="-381000" lvl="0" marL="457200" algn="l">
              <a:spcBef>
                <a:spcPts val="480"/>
              </a:spcBef>
              <a:spcAft>
                <a:spcPts val="0"/>
              </a:spcAft>
              <a:buClr>
                <a:srgbClr val="001C3D"/>
              </a:buClr>
              <a:buSzPts val="2400"/>
              <a:buFont typeface="Verdana"/>
              <a:buChar char="•"/>
              <a:defRPr sz="2400"/>
            </a:lvl1pPr>
            <a:lvl2pPr indent="-355600" lvl="1" marL="914400" algn="l">
              <a:spcBef>
                <a:spcPts val="400"/>
              </a:spcBef>
              <a:spcAft>
                <a:spcPts val="0"/>
              </a:spcAft>
              <a:buClr>
                <a:srgbClr val="001C3D"/>
              </a:buClr>
              <a:buSzPts val="2000"/>
              <a:buFont typeface="Verdana"/>
              <a:buChar char="–"/>
              <a:defRPr sz="2000"/>
            </a:lvl2pPr>
            <a:lvl3pPr indent="-342900" lvl="2" marL="1371600" algn="l">
              <a:spcBef>
                <a:spcPts val="360"/>
              </a:spcBef>
              <a:spcAft>
                <a:spcPts val="0"/>
              </a:spcAft>
              <a:buClr>
                <a:srgbClr val="001C3D"/>
              </a:buClr>
              <a:buSzPts val="1800"/>
              <a:buFont typeface="Verdana"/>
              <a:buChar char="•"/>
              <a:defRPr sz="1800"/>
            </a:lvl3pPr>
            <a:lvl4pPr indent="-330200" lvl="3" marL="1828800" algn="l">
              <a:spcBef>
                <a:spcPts val="320"/>
              </a:spcBef>
              <a:spcAft>
                <a:spcPts val="0"/>
              </a:spcAft>
              <a:buClr>
                <a:srgbClr val="001C3D"/>
              </a:buClr>
              <a:buSzPts val="1600"/>
              <a:buFont typeface="Verdana"/>
              <a:buChar char="–"/>
              <a:defRPr sz="1600"/>
            </a:lvl4pPr>
            <a:lvl5pPr indent="-330200" lvl="4" marL="2286000" algn="l">
              <a:spcBef>
                <a:spcPts val="320"/>
              </a:spcBef>
              <a:spcAft>
                <a:spcPts val="0"/>
              </a:spcAft>
              <a:buClr>
                <a:srgbClr val="001C3D"/>
              </a:buClr>
              <a:buSzPts val="1600"/>
              <a:buFont typeface="Verdana"/>
              <a:buChar char="»"/>
              <a:defRPr sz="1600"/>
            </a:lvl5pPr>
            <a:lvl6pPr indent="-330200" lvl="5" marL="2743200" algn="l">
              <a:spcBef>
                <a:spcPts val="320"/>
              </a:spcBef>
              <a:spcAft>
                <a:spcPts val="0"/>
              </a:spcAft>
              <a:buClr>
                <a:srgbClr val="001C3D"/>
              </a:buClr>
              <a:buSzPts val="1600"/>
              <a:buFont typeface="Verdana"/>
              <a:buChar char="»"/>
              <a:defRPr sz="1600"/>
            </a:lvl6pPr>
            <a:lvl7pPr indent="-330200" lvl="6" marL="3200400" algn="l">
              <a:spcBef>
                <a:spcPts val="320"/>
              </a:spcBef>
              <a:spcAft>
                <a:spcPts val="0"/>
              </a:spcAft>
              <a:buClr>
                <a:srgbClr val="001C3D"/>
              </a:buClr>
              <a:buSzPts val="1600"/>
              <a:buFont typeface="Verdana"/>
              <a:buChar char="»"/>
              <a:defRPr sz="1600"/>
            </a:lvl7pPr>
            <a:lvl8pPr indent="-330200" lvl="7" marL="3657600" algn="l">
              <a:spcBef>
                <a:spcPts val="320"/>
              </a:spcBef>
              <a:spcAft>
                <a:spcPts val="0"/>
              </a:spcAft>
              <a:buClr>
                <a:srgbClr val="001C3D"/>
              </a:buClr>
              <a:buSzPts val="1600"/>
              <a:buFont typeface="Verdana"/>
              <a:buChar char="»"/>
              <a:defRPr sz="1600"/>
            </a:lvl8pPr>
            <a:lvl9pPr indent="-330200" lvl="8" marL="4114800" algn="l">
              <a:spcBef>
                <a:spcPts val="320"/>
              </a:spcBef>
              <a:spcAft>
                <a:spcPts val="0"/>
              </a:spcAft>
              <a:buClr>
                <a:srgbClr val="001C3D"/>
              </a:buClr>
              <a:buSzPts val="1600"/>
              <a:buFont typeface="Verdana"/>
              <a:buChar char="»"/>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7" name="Shape 37"/>
        <p:cNvGrpSpPr/>
        <p:nvPr/>
      </p:nvGrpSpPr>
      <p:grpSpPr>
        <a:xfrm>
          <a:off x="0" y="0"/>
          <a:ext cx="0" cy="0"/>
          <a:chOff x="0" y="0"/>
          <a:chExt cx="0" cy="0"/>
        </a:xfrm>
      </p:grpSpPr>
      <p:sp>
        <p:nvSpPr>
          <p:cNvPr id="38" name="Google Shape;38;p64"/>
          <p:cNvSpPr txBox="1"/>
          <p:nvPr>
            <p:ph type="title"/>
          </p:nvPr>
        </p:nvSpPr>
        <p:spPr>
          <a:xfrm>
            <a:off x="457200" y="273050"/>
            <a:ext cx="3008313" cy="116205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4"/>
          <p:cNvSpPr txBox="1"/>
          <p:nvPr>
            <p:ph idx="1" type="body"/>
          </p:nvPr>
        </p:nvSpPr>
        <p:spPr>
          <a:xfrm>
            <a:off x="3575050" y="273050"/>
            <a:ext cx="5111750" cy="5853113"/>
          </a:xfrm>
          <a:prstGeom prst="rect">
            <a:avLst/>
          </a:prstGeom>
          <a:noFill/>
          <a:ln>
            <a:noFill/>
          </a:ln>
        </p:spPr>
        <p:txBody>
          <a:bodyPr anchorCtr="0" anchor="t" bIns="0" lIns="0" spcFirstLastPara="1" rIns="0" wrap="square" tIns="0">
            <a:noAutofit/>
          </a:bodyPr>
          <a:lstStyle>
            <a:lvl1pPr indent="-431800" lvl="0" marL="457200" algn="l">
              <a:spcBef>
                <a:spcPts val="640"/>
              </a:spcBef>
              <a:spcAft>
                <a:spcPts val="0"/>
              </a:spcAft>
              <a:buClr>
                <a:srgbClr val="001C3D"/>
              </a:buClr>
              <a:buSzPts val="3200"/>
              <a:buFont typeface="Verdana"/>
              <a:buChar char="•"/>
              <a:defRPr sz="3200"/>
            </a:lvl1pPr>
            <a:lvl2pPr indent="-406400" lvl="1" marL="914400" algn="l">
              <a:spcBef>
                <a:spcPts val="560"/>
              </a:spcBef>
              <a:spcAft>
                <a:spcPts val="0"/>
              </a:spcAft>
              <a:buClr>
                <a:srgbClr val="001C3D"/>
              </a:buClr>
              <a:buSzPts val="2800"/>
              <a:buFont typeface="Verdana"/>
              <a:buChar char="–"/>
              <a:defRPr sz="2800"/>
            </a:lvl2pPr>
            <a:lvl3pPr indent="-381000" lvl="2" marL="1371600" algn="l">
              <a:spcBef>
                <a:spcPts val="480"/>
              </a:spcBef>
              <a:spcAft>
                <a:spcPts val="0"/>
              </a:spcAft>
              <a:buClr>
                <a:srgbClr val="001C3D"/>
              </a:buClr>
              <a:buSzPts val="2400"/>
              <a:buFont typeface="Verdana"/>
              <a:buChar char="•"/>
              <a:defRPr sz="2400"/>
            </a:lvl3pPr>
            <a:lvl4pPr indent="-355600" lvl="3" marL="1828800" algn="l">
              <a:spcBef>
                <a:spcPts val="400"/>
              </a:spcBef>
              <a:spcAft>
                <a:spcPts val="0"/>
              </a:spcAft>
              <a:buClr>
                <a:srgbClr val="001C3D"/>
              </a:buClr>
              <a:buSzPts val="2000"/>
              <a:buFont typeface="Verdana"/>
              <a:buChar char="–"/>
              <a:defRPr sz="2000"/>
            </a:lvl4pPr>
            <a:lvl5pPr indent="-355600" lvl="4" marL="2286000" algn="l">
              <a:spcBef>
                <a:spcPts val="400"/>
              </a:spcBef>
              <a:spcAft>
                <a:spcPts val="0"/>
              </a:spcAft>
              <a:buClr>
                <a:srgbClr val="001C3D"/>
              </a:buClr>
              <a:buSzPts val="2000"/>
              <a:buFont typeface="Verdana"/>
              <a:buChar char="»"/>
              <a:defRPr sz="2000"/>
            </a:lvl5pPr>
            <a:lvl6pPr indent="-355600" lvl="5" marL="2743200" algn="l">
              <a:spcBef>
                <a:spcPts val="400"/>
              </a:spcBef>
              <a:spcAft>
                <a:spcPts val="0"/>
              </a:spcAft>
              <a:buClr>
                <a:srgbClr val="001C3D"/>
              </a:buClr>
              <a:buSzPts val="2000"/>
              <a:buFont typeface="Verdana"/>
              <a:buChar char="»"/>
              <a:defRPr sz="2000"/>
            </a:lvl6pPr>
            <a:lvl7pPr indent="-355600" lvl="6" marL="3200400" algn="l">
              <a:spcBef>
                <a:spcPts val="400"/>
              </a:spcBef>
              <a:spcAft>
                <a:spcPts val="0"/>
              </a:spcAft>
              <a:buClr>
                <a:srgbClr val="001C3D"/>
              </a:buClr>
              <a:buSzPts val="2000"/>
              <a:buFont typeface="Verdana"/>
              <a:buChar char="»"/>
              <a:defRPr sz="2000"/>
            </a:lvl7pPr>
            <a:lvl8pPr indent="-355600" lvl="7" marL="3657600" algn="l">
              <a:spcBef>
                <a:spcPts val="400"/>
              </a:spcBef>
              <a:spcAft>
                <a:spcPts val="0"/>
              </a:spcAft>
              <a:buClr>
                <a:srgbClr val="001C3D"/>
              </a:buClr>
              <a:buSzPts val="2000"/>
              <a:buFont typeface="Verdana"/>
              <a:buChar char="»"/>
              <a:defRPr sz="2000"/>
            </a:lvl8pPr>
            <a:lvl9pPr indent="-355600" lvl="8" marL="4114800" algn="l">
              <a:spcBef>
                <a:spcPts val="400"/>
              </a:spcBef>
              <a:spcAft>
                <a:spcPts val="0"/>
              </a:spcAft>
              <a:buClr>
                <a:srgbClr val="001C3D"/>
              </a:buClr>
              <a:buSzPts val="2000"/>
              <a:buFont typeface="Verdana"/>
              <a:buChar char="»"/>
              <a:defRPr sz="2000"/>
            </a:lvl9pPr>
          </a:lstStyle>
          <a:p/>
        </p:txBody>
      </p:sp>
      <p:sp>
        <p:nvSpPr>
          <p:cNvPr id="40" name="Google Shape;40;p64"/>
          <p:cNvSpPr txBox="1"/>
          <p:nvPr>
            <p:ph idx="2" type="body"/>
          </p:nvPr>
        </p:nvSpPr>
        <p:spPr>
          <a:xfrm>
            <a:off x="457200" y="1435100"/>
            <a:ext cx="3008313" cy="4691063"/>
          </a:xfrm>
          <a:prstGeom prst="rect">
            <a:avLst/>
          </a:prstGeom>
          <a:noFill/>
          <a:ln>
            <a:noFill/>
          </a:ln>
        </p:spPr>
        <p:txBody>
          <a:bodyPr anchorCtr="0" anchor="t" bIns="0" lIns="0" spcFirstLastPara="1" rIns="0" wrap="square" tIns="0">
            <a:noAutofit/>
          </a:bodyPr>
          <a:lstStyle>
            <a:lvl1pPr indent="-228600" lvl="0" marL="457200" algn="l">
              <a:spcBef>
                <a:spcPts val="280"/>
              </a:spcBef>
              <a:spcAft>
                <a:spcPts val="0"/>
              </a:spcAft>
              <a:buClr>
                <a:srgbClr val="001C3D"/>
              </a:buClr>
              <a:buSzPts val="1400"/>
              <a:buFont typeface="Verdana"/>
              <a:buNone/>
              <a:defRPr sz="1400"/>
            </a:lvl1pPr>
            <a:lvl2pPr indent="-228600" lvl="1" marL="914400" algn="l">
              <a:spcBef>
                <a:spcPts val="240"/>
              </a:spcBef>
              <a:spcAft>
                <a:spcPts val="0"/>
              </a:spcAft>
              <a:buClr>
                <a:srgbClr val="001C3D"/>
              </a:buClr>
              <a:buSzPts val="1200"/>
              <a:buFont typeface="Verdana"/>
              <a:buNone/>
              <a:defRPr sz="1200"/>
            </a:lvl2pPr>
            <a:lvl3pPr indent="-228600" lvl="2" marL="1371600" algn="l">
              <a:spcBef>
                <a:spcPts val="200"/>
              </a:spcBef>
              <a:spcAft>
                <a:spcPts val="0"/>
              </a:spcAft>
              <a:buClr>
                <a:srgbClr val="001C3D"/>
              </a:buClr>
              <a:buSzPts val="1000"/>
              <a:buFont typeface="Verdana"/>
              <a:buNone/>
              <a:defRPr sz="1000"/>
            </a:lvl3pPr>
            <a:lvl4pPr indent="-228600" lvl="3" marL="1828800" algn="l">
              <a:spcBef>
                <a:spcPts val="180"/>
              </a:spcBef>
              <a:spcAft>
                <a:spcPts val="0"/>
              </a:spcAft>
              <a:buClr>
                <a:srgbClr val="001C3D"/>
              </a:buClr>
              <a:buSzPts val="900"/>
              <a:buFont typeface="Verdana"/>
              <a:buNone/>
              <a:defRPr sz="900"/>
            </a:lvl4pPr>
            <a:lvl5pPr indent="-228600" lvl="4" marL="2286000" algn="l">
              <a:spcBef>
                <a:spcPts val="180"/>
              </a:spcBef>
              <a:spcAft>
                <a:spcPts val="0"/>
              </a:spcAft>
              <a:buClr>
                <a:srgbClr val="001C3D"/>
              </a:buClr>
              <a:buSzPts val="900"/>
              <a:buFont typeface="Verdana"/>
              <a:buNone/>
              <a:defRPr sz="900"/>
            </a:lvl5pPr>
            <a:lvl6pPr indent="-228600" lvl="5" marL="2743200" algn="l">
              <a:spcBef>
                <a:spcPts val="180"/>
              </a:spcBef>
              <a:spcAft>
                <a:spcPts val="0"/>
              </a:spcAft>
              <a:buClr>
                <a:srgbClr val="001C3D"/>
              </a:buClr>
              <a:buSzPts val="900"/>
              <a:buFont typeface="Verdana"/>
              <a:buNone/>
              <a:defRPr sz="900"/>
            </a:lvl6pPr>
            <a:lvl7pPr indent="-228600" lvl="6" marL="3200400" algn="l">
              <a:spcBef>
                <a:spcPts val="180"/>
              </a:spcBef>
              <a:spcAft>
                <a:spcPts val="0"/>
              </a:spcAft>
              <a:buClr>
                <a:srgbClr val="001C3D"/>
              </a:buClr>
              <a:buSzPts val="900"/>
              <a:buFont typeface="Verdana"/>
              <a:buNone/>
              <a:defRPr sz="900"/>
            </a:lvl7pPr>
            <a:lvl8pPr indent="-228600" lvl="7" marL="3657600" algn="l">
              <a:spcBef>
                <a:spcPts val="180"/>
              </a:spcBef>
              <a:spcAft>
                <a:spcPts val="0"/>
              </a:spcAft>
              <a:buClr>
                <a:srgbClr val="001C3D"/>
              </a:buClr>
              <a:buSzPts val="900"/>
              <a:buFont typeface="Verdana"/>
              <a:buNone/>
              <a:defRPr sz="900"/>
            </a:lvl8pPr>
            <a:lvl9pPr indent="-228600" lvl="8" marL="4114800" algn="l">
              <a:spcBef>
                <a:spcPts val="180"/>
              </a:spcBef>
              <a:spcAft>
                <a:spcPts val="0"/>
              </a:spcAft>
              <a:buClr>
                <a:srgbClr val="001C3D"/>
              </a:buClr>
              <a:buSzPts val="900"/>
              <a:buFont typeface="Verdana"/>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1" name="Shape 41"/>
        <p:cNvGrpSpPr/>
        <p:nvPr/>
      </p:nvGrpSpPr>
      <p:grpSpPr>
        <a:xfrm>
          <a:off x="0" y="0"/>
          <a:ext cx="0" cy="0"/>
          <a:chOff x="0" y="0"/>
          <a:chExt cx="0" cy="0"/>
        </a:xfrm>
      </p:grpSpPr>
      <p:sp>
        <p:nvSpPr>
          <p:cNvPr id="42" name="Google Shape;42;p65"/>
          <p:cNvSpPr txBox="1"/>
          <p:nvPr>
            <p:ph type="title"/>
          </p:nvPr>
        </p:nvSpPr>
        <p:spPr>
          <a:xfrm>
            <a:off x="1792288" y="4800600"/>
            <a:ext cx="5486400" cy="566738"/>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5"/>
          <p:cNvSpPr/>
          <p:nvPr>
            <p:ph idx="2" type="pic"/>
          </p:nvPr>
        </p:nvSpPr>
        <p:spPr>
          <a:xfrm>
            <a:off x="1792288" y="612775"/>
            <a:ext cx="5486400" cy="4114800"/>
          </a:xfrm>
          <a:prstGeom prst="rect">
            <a:avLst/>
          </a:prstGeom>
          <a:noFill/>
          <a:ln>
            <a:noFill/>
          </a:ln>
        </p:spPr>
      </p:sp>
      <p:sp>
        <p:nvSpPr>
          <p:cNvPr id="44" name="Google Shape;44;p65"/>
          <p:cNvSpPr txBox="1"/>
          <p:nvPr>
            <p:ph idx="1" type="body"/>
          </p:nvPr>
        </p:nvSpPr>
        <p:spPr>
          <a:xfrm>
            <a:off x="1792288" y="5367338"/>
            <a:ext cx="5486400" cy="804862"/>
          </a:xfrm>
          <a:prstGeom prst="rect">
            <a:avLst/>
          </a:prstGeom>
          <a:noFill/>
          <a:ln>
            <a:noFill/>
          </a:ln>
        </p:spPr>
        <p:txBody>
          <a:bodyPr anchorCtr="0" anchor="t" bIns="0" lIns="0" spcFirstLastPara="1" rIns="0" wrap="square" tIns="0">
            <a:noAutofit/>
          </a:bodyPr>
          <a:lstStyle>
            <a:lvl1pPr indent="-228600" lvl="0" marL="457200" algn="l">
              <a:spcBef>
                <a:spcPts val="280"/>
              </a:spcBef>
              <a:spcAft>
                <a:spcPts val="0"/>
              </a:spcAft>
              <a:buClr>
                <a:srgbClr val="001C3D"/>
              </a:buClr>
              <a:buSzPts val="1400"/>
              <a:buFont typeface="Verdana"/>
              <a:buNone/>
              <a:defRPr sz="1400"/>
            </a:lvl1pPr>
            <a:lvl2pPr indent="-228600" lvl="1" marL="914400" algn="l">
              <a:spcBef>
                <a:spcPts val="240"/>
              </a:spcBef>
              <a:spcAft>
                <a:spcPts val="0"/>
              </a:spcAft>
              <a:buClr>
                <a:srgbClr val="001C3D"/>
              </a:buClr>
              <a:buSzPts val="1200"/>
              <a:buFont typeface="Verdana"/>
              <a:buNone/>
              <a:defRPr sz="1200"/>
            </a:lvl2pPr>
            <a:lvl3pPr indent="-228600" lvl="2" marL="1371600" algn="l">
              <a:spcBef>
                <a:spcPts val="200"/>
              </a:spcBef>
              <a:spcAft>
                <a:spcPts val="0"/>
              </a:spcAft>
              <a:buClr>
                <a:srgbClr val="001C3D"/>
              </a:buClr>
              <a:buSzPts val="1000"/>
              <a:buFont typeface="Verdana"/>
              <a:buNone/>
              <a:defRPr sz="1000"/>
            </a:lvl3pPr>
            <a:lvl4pPr indent="-228600" lvl="3" marL="1828800" algn="l">
              <a:spcBef>
                <a:spcPts val="180"/>
              </a:spcBef>
              <a:spcAft>
                <a:spcPts val="0"/>
              </a:spcAft>
              <a:buClr>
                <a:srgbClr val="001C3D"/>
              </a:buClr>
              <a:buSzPts val="900"/>
              <a:buFont typeface="Verdana"/>
              <a:buNone/>
              <a:defRPr sz="900"/>
            </a:lvl4pPr>
            <a:lvl5pPr indent="-228600" lvl="4" marL="2286000" algn="l">
              <a:spcBef>
                <a:spcPts val="180"/>
              </a:spcBef>
              <a:spcAft>
                <a:spcPts val="0"/>
              </a:spcAft>
              <a:buClr>
                <a:srgbClr val="001C3D"/>
              </a:buClr>
              <a:buSzPts val="900"/>
              <a:buFont typeface="Verdana"/>
              <a:buNone/>
              <a:defRPr sz="900"/>
            </a:lvl5pPr>
            <a:lvl6pPr indent="-228600" lvl="5" marL="2743200" algn="l">
              <a:spcBef>
                <a:spcPts val="180"/>
              </a:spcBef>
              <a:spcAft>
                <a:spcPts val="0"/>
              </a:spcAft>
              <a:buClr>
                <a:srgbClr val="001C3D"/>
              </a:buClr>
              <a:buSzPts val="900"/>
              <a:buFont typeface="Verdana"/>
              <a:buNone/>
              <a:defRPr sz="900"/>
            </a:lvl6pPr>
            <a:lvl7pPr indent="-228600" lvl="6" marL="3200400" algn="l">
              <a:spcBef>
                <a:spcPts val="180"/>
              </a:spcBef>
              <a:spcAft>
                <a:spcPts val="0"/>
              </a:spcAft>
              <a:buClr>
                <a:srgbClr val="001C3D"/>
              </a:buClr>
              <a:buSzPts val="900"/>
              <a:buFont typeface="Verdana"/>
              <a:buNone/>
              <a:defRPr sz="900"/>
            </a:lvl7pPr>
            <a:lvl8pPr indent="-228600" lvl="7" marL="3657600" algn="l">
              <a:spcBef>
                <a:spcPts val="180"/>
              </a:spcBef>
              <a:spcAft>
                <a:spcPts val="0"/>
              </a:spcAft>
              <a:buClr>
                <a:srgbClr val="001C3D"/>
              </a:buClr>
              <a:buSzPts val="900"/>
              <a:buFont typeface="Verdana"/>
              <a:buNone/>
              <a:defRPr sz="900"/>
            </a:lvl8pPr>
            <a:lvl9pPr indent="-228600" lvl="8" marL="4114800" algn="l">
              <a:spcBef>
                <a:spcPts val="180"/>
              </a:spcBef>
              <a:spcAft>
                <a:spcPts val="0"/>
              </a:spcAft>
              <a:buClr>
                <a:srgbClr val="001C3D"/>
              </a:buClr>
              <a:buSzPts val="900"/>
              <a:buFont typeface="Verdana"/>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56"/>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56"/>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1" i="0" sz="3000" u="none" cap="none" strike="noStrike">
                <a:solidFill>
                  <a:srgbClr val="001C3D"/>
                </a:solidFill>
                <a:latin typeface="Verdana"/>
                <a:ea typeface="Verdana"/>
                <a:cs typeface="Verdana"/>
                <a:sym typeface="Verdana"/>
              </a:defRPr>
            </a:lvl1pPr>
            <a:lvl2pPr lvl="1" marR="0" rtl="0" algn="l">
              <a:spcBef>
                <a:spcPts val="0"/>
              </a:spcBef>
              <a:spcAft>
                <a:spcPts val="0"/>
              </a:spcAft>
              <a:buSzPts val="1400"/>
              <a:buNone/>
              <a:defRPr b="1" i="0" sz="3000" u="none" cap="none" strike="noStrike">
                <a:solidFill>
                  <a:srgbClr val="001C3D"/>
                </a:solidFill>
                <a:latin typeface="Verdana"/>
                <a:ea typeface="Verdana"/>
                <a:cs typeface="Verdana"/>
                <a:sym typeface="Verdana"/>
              </a:defRPr>
            </a:lvl2pPr>
            <a:lvl3pPr lvl="2" marR="0" rtl="0" algn="l">
              <a:spcBef>
                <a:spcPts val="0"/>
              </a:spcBef>
              <a:spcAft>
                <a:spcPts val="0"/>
              </a:spcAft>
              <a:buSzPts val="1400"/>
              <a:buNone/>
              <a:defRPr b="1" i="0" sz="3000" u="none" cap="none" strike="noStrike">
                <a:solidFill>
                  <a:srgbClr val="001C3D"/>
                </a:solidFill>
                <a:latin typeface="Verdana"/>
                <a:ea typeface="Verdana"/>
                <a:cs typeface="Verdana"/>
                <a:sym typeface="Verdana"/>
              </a:defRPr>
            </a:lvl3pPr>
            <a:lvl4pPr lvl="3" marR="0" rtl="0" algn="l">
              <a:spcBef>
                <a:spcPts val="0"/>
              </a:spcBef>
              <a:spcAft>
                <a:spcPts val="0"/>
              </a:spcAft>
              <a:buSzPts val="1400"/>
              <a:buNone/>
              <a:defRPr b="1" i="0" sz="3000" u="none" cap="none" strike="noStrike">
                <a:solidFill>
                  <a:srgbClr val="001C3D"/>
                </a:solidFill>
                <a:latin typeface="Verdana"/>
                <a:ea typeface="Verdana"/>
                <a:cs typeface="Verdana"/>
                <a:sym typeface="Verdana"/>
              </a:defRPr>
            </a:lvl4pPr>
            <a:lvl5pPr lvl="4" marR="0" rtl="0" algn="l">
              <a:spcBef>
                <a:spcPts val="0"/>
              </a:spcBef>
              <a:spcAft>
                <a:spcPts val="0"/>
              </a:spcAft>
              <a:buSzPts val="1400"/>
              <a:buNone/>
              <a:defRPr b="1" i="0" sz="3000" u="none" cap="none" strike="noStrike">
                <a:solidFill>
                  <a:srgbClr val="001C3D"/>
                </a:solidFill>
                <a:latin typeface="Verdana"/>
                <a:ea typeface="Verdana"/>
                <a:cs typeface="Verdana"/>
                <a:sym typeface="Verdana"/>
              </a:defRPr>
            </a:lvl5pPr>
            <a:lvl6pPr lvl="5" marR="0" rtl="0" algn="l">
              <a:spcBef>
                <a:spcPts val="0"/>
              </a:spcBef>
              <a:spcAft>
                <a:spcPts val="0"/>
              </a:spcAft>
              <a:buSzPts val="1400"/>
              <a:buNone/>
              <a:defRPr b="1" i="0" sz="3000" u="none" cap="none" strike="noStrike">
                <a:solidFill>
                  <a:srgbClr val="001C3D"/>
                </a:solidFill>
                <a:latin typeface="Verdana"/>
                <a:ea typeface="Verdana"/>
                <a:cs typeface="Verdana"/>
                <a:sym typeface="Verdana"/>
              </a:defRPr>
            </a:lvl6pPr>
            <a:lvl7pPr lvl="6" marR="0" rtl="0" algn="l">
              <a:spcBef>
                <a:spcPts val="0"/>
              </a:spcBef>
              <a:spcAft>
                <a:spcPts val="0"/>
              </a:spcAft>
              <a:buSzPts val="1400"/>
              <a:buNone/>
              <a:defRPr b="1" i="0" sz="3000" u="none" cap="none" strike="noStrike">
                <a:solidFill>
                  <a:srgbClr val="001C3D"/>
                </a:solidFill>
                <a:latin typeface="Verdana"/>
                <a:ea typeface="Verdana"/>
                <a:cs typeface="Verdana"/>
                <a:sym typeface="Verdana"/>
              </a:defRPr>
            </a:lvl7pPr>
            <a:lvl8pPr lvl="7" marR="0" rtl="0" algn="l">
              <a:spcBef>
                <a:spcPts val="0"/>
              </a:spcBef>
              <a:spcAft>
                <a:spcPts val="0"/>
              </a:spcAft>
              <a:buSzPts val="1400"/>
              <a:buNone/>
              <a:defRPr b="1" i="0" sz="3000" u="none" cap="none" strike="noStrike">
                <a:solidFill>
                  <a:srgbClr val="001C3D"/>
                </a:solidFill>
                <a:latin typeface="Verdana"/>
                <a:ea typeface="Verdana"/>
                <a:cs typeface="Verdana"/>
                <a:sym typeface="Verdana"/>
              </a:defRPr>
            </a:lvl8pPr>
            <a:lvl9pPr lvl="8" marR="0" rtl="0" algn="l">
              <a:spcBef>
                <a:spcPts val="0"/>
              </a:spcBef>
              <a:spcAft>
                <a:spcPts val="0"/>
              </a:spcAft>
              <a:buSzPts val="1400"/>
              <a:buNone/>
              <a:defRPr b="1" i="0" sz="3000" u="none" cap="none" strike="noStrike">
                <a:solidFill>
                  <a:srgbClr val="001C3D"/>
                </a:solidFill>
                <a:latin typeface="Verdana"/>
                <a:ea typeface="Verdana"/>
                <a:cs typeface="Verdana"/>
                <a:sym typeface="Verdana"/>
              </a:defRPr>
            </a:lvl9pPr>
          </a:lstStyle>
          <a:p/>
        </p:txBody>
      </p:sp>
      <p:sp>
        <p:nvSpPr>
          <p:cNvPr id="12" name="Google Shape;12;p56"/>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lvl1pPr indent="-431800" lvl="0" marL="457200" marR="0" rtl="0" algn="l">
              <a:spcBef>
                <a:spcPts val="640"/>
              </a:spcBef>
              <a:spcAft>
                <a:spcPts val="0"/>
              </a:spcAft>
              <a:buClr>
                <a:srgbClr val="001C3D"/>
              </a:buClr>
              <a:buSzPts val="3200"/>
              <a:buFont typeface="Verdana"/>
              <a:buChar char="•"/>
              <a:defRPr b="0" i="0" sz="3200" u="none" cap="none" strike="noStrike">
                <a:solidFill>
                  <a:srgbClr val="001C3D"/>
                </a:solidFill>
                <a:latin typeface="Verdana"/>
                <a:ea typeface="Verdana"/>
                <a:cs typeface="Verdana"/>
                <a:sym typeface="Verdana"/>
              </a:defRPr>
            </a:lvl1pPr>
            <a:lvl2pPr indent="-406400" lvl="1" marL="914400" marR="0" rtl="0" algn="l">
              <a:spcBef>
                <a:spcPts val="560"/>
              </a:spcBef>
              <a:spcAft>
                <a:spcPts val="0"/>
              </a:spcAft>
              <a:buClr>
                <a:srgbClr val="001C3D"/>
              </a:buClr>
              <a:buSzPts val="2800"/>
              <a:buFont typeface="Verdana"/>
              <a:buChar char="–"/>
              <a:defRPr b="0" i="0" sz="2800" u="none" cap="none" strike="noStrike">
                <a:solidFill>
                  <a:srgbClr val="001C3D"/>
                </a:solidFill>
                <a:latin typeface="Verdana"/>
                <a:ea typeface="Verdana"/>
                <a:cs typeface="Verdana"/>
                <a:sym typeface="Verdana"/>
              </a:defRPr>
            </a:lvl2pPr>
            <a:lvl3pPr indent="-381000" lvl="2" marL="1371600" marR="0" rtl="0" algn="l">
              <a:spcBef>
                <a:spcPts val="480"/>
              </a:spcBef>
              <a:spcAft>
                <a:spcPts val="0"/>
              </a:spcAft>
              <a:buClr>
                <a:srgbClr val="001C3D"/>
              </a:buClr>
              <a:buSzPts val="2400"/>
              <a:buFont typeface="Verdana"/>
              <a:buChar char="•"/>
              <a:defRPr b="0" i="0" sz="2400" u="none" cap="none" strike="noStrike">
                <a:solidFill>
                  <a:srgbClr val="001C3D"/>
                </a:solidFill>
                <a:latin typeface="Verdana"/>
                <a:ea typeface="Verdana"/>
                <a:cs typeface="Verdana"/>
                <a:sym typeface="Verdana"/>
              </a:defRPr>
            </a:lvl3pPr>
            <a:lvl4pPr indent="-355600" lvl="3" marL="1828800" marR="0" rtl="0" algn="l">
              <a:spcBef>
                <a:spcPts val="400"/>
              </a:spcBef>
              <a:spcAft>
                <a:spcPts val="0"/>
              </a:spcAft>
              <a:buClr>
                <a:srgbClr val="001C3D"/>
              </a:buClr>
              <a:buSzPts val="2000"/>
              <a:buFont typeface="Verdana"/>
              <a:buChar char="–"/>
              <a:defRPr b="0" i="0" sz="2000" u="none" cap="none" strike="noStrike">
                <a:solidFill>
                  <a:srgbClr val="001C3D"/>
                </a:solidFill>
                <a:latin typeface="Verdana"/>
                <a:ea typeface="Verdana"/>
                <a:cs typeface="Verdana"/>
                <a:sym typeface="Verdana"/>
              </a:defRPr>
            </a:lvl4pPr>
            <a:lvl5pPr indent="-355600" lvl="4" marL="2286000" marR="0" rtl="0" algn="l">
              <a:spcBef>
                <a:spcPts val="400"/>
              </a:spcBef>
              <a:spcAft>
                <a:spcPts val="0"/>
              </a:spcAft>
              <a:buClr>
                <a:srgbClr val="001C3D"/>
              </a:buClr>
              <a:buSzPts val="2000"/>
              <a:buFont typeface="Verdana"/>
              <a:buChar char="»"/>
              <a:defRPr b="0" i="0" sz="2000" u="none" cap="none" strike="noStrike">
                <a:solidFill>
                  <a:srgbClr val="001C3D"/>
                </a:solidFill>
                <a:latin typeface="Verdana"/>
                <a:ea typeface="Verdana"/>
                <a:cs typeface="Verdana"/>
                <a:sym typeface="Verdana"/>
              </a:defRPr>
            </a:lvl5pPr>
            <a:lvl6pPr indent="-355600" lvl="5" marL="2743200" marR="0" rtl="0" algn="l">
              <a:spcBef>
                <a:spcPts val="400"/>
              </a:spcBef>
              <a:spcAft>
                <a:spcPts val="0"/>
              </a:spcAft>
              <a:buClr>
                <a:srgbClr val="001C3D"/>
              </a:buClr>
              <a:buSzPts val="2000"/>
              <a:buFont typeface="Verdana"/>
              <a:buChar char="»"/>
              <a:defRPr b="0" i="0" sz="2000" u="none" cap="none" strike="noStrike">
                <a:solidFill>
                  <a:srgbClr val="001C3D"/>
                </a:solidFill>
                <a:latin typeface="Verdana"/>
                <a:ea typeface="Verdana"/>
                <a:cs typeface="Verdana"/>
                <a:sym typeface="Verdana"/>
              </a:defRPr>
            </a:lvl6pPr>
            <a:lvl7pPr indent="-355600" lvl="6" marL="3200400" marR="0" rtl="0" algn="l">
              <a:spcBef>
                <a:spcPts val="400"/>
              </a:spcBef>
              <a:spcAft>
                <a:spcPts val="0"/>
              </a:spcAft>
              <a:buClr>
                <a:srgbClr val="001C3D"/>
              </a:buClr>
              <a:buSzPts val="2000"/>
              <a:buFont typeface="Verdana"/>
              <a:buChar char="»"/>
              <a:defRPr b="0" i="0" sz="2000" u="none" cap="none" strike="noStrike">
                <a:solidFill>
                  <a:srgbClr val="001C3D"/>
                </a:solidFill>
                <a:latin typeface="Verdana"/>
                <a:ea typeface="Verdana"/>
                <a:cs typeface="Verdana"/>
                <a:sym typeface="Verdana"/>
              </a:defRPr>
            </a:lvl7pPr>
            <a:lvl8pPr indent="-355600" lvl="7" marL="3657600" marR="0" rtl="0" algn="l">
              <a:spcBef>
                <a:spcPts val="400"/>
              </a:spcBef>
              <a:spcAft>
                <a:spcPts val="0"/>
              </a:spcAft>
              <a:buClr>
                <a:srgbClr val="001C3D"/>
              </a:buClr>
              <a:buSzPts val="2000"/>
              <a:buFont typeface="Verdana"/>
              <a:buChar char="»"/>
              <a:defRPr b="0" i="0" sz="2000" u="none" cap="none" strike="noStrike">
                <a:solidFill>
                  <a:srgbClr val="001C3D"/>
                </a:solidFill>
                <a:latin typeface="Verdana"/>
                <a:ea typeface="Verdana"/>
                <a:cs typeface="Verdana"/>
                <a:sym typeface="Verdana"/>
              </a:defRPr>
            </a:lvl8pPr>
            <a:lvl9pPr indent="-355600" lvl="8" marL="4114800" marR="0" rtl="0" algn="l">
              <a:spcBef>
                <a:spcPts val="400"/>
              </a:spcBef>
              <a:spcAft>
                <a:spcPts val="0"/>
              </a:spcAft>
              <a:buClr>
                <a:srgbClr val="001C3D"/>
              </a:buClr>
              <a:buSzPts val="2000"/>
              <a:buFont typeface="Verdana"/>
              <a:buChar char="»"/>
              <a:defRPr b="0" i="0" sz="2000" u="none" cap="none" strike="noStrike">
                <a:solidFill>
                  <a:srgbClr val="001C3D"/>
                </a:solidFill>
                <a:latin typeface="Verdana"/>
                <a:ea typeface="Verdana"/>
                <a:cs typeface="Verdana"/>
                <a:sym typeface="Verdana"/>
              </a:defRPr>
            </a:lvl9pPr>
          </a:lstStyle>
          <a:p/>
        </p:txBody>
      </p:sp>
      <p:sp>
        <p:nvSpPr>
          <p:cNvPr id="13" name="Google Shape;13;p56"/>
          <p:cNvSpPr txBox="1"/>
          <p:nvPr/>
        </p:nvSpPr>
        <p:spPr>
          <a:xfrm>
            <a:off x="317500" y="6223000"/>
            <a:ext cx="6248400" cy="2127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nl-NL" sz="1400" u="none" cap="none" strike="noStrike">
                <a:solidFill>
                  <a:schemeClr val="lt1"/>
                </a:solidFill>
                <a:latin typeface="Verdana"/>
                <a:ea typeface="Verdana"/>
                <a:cs typeface="Verdana"/>
                <a:sym typeface="Verdana"/>
              </a:rPr>
              <a:t>Faculty of Health Medicine and Life Sciences</a:t>
            </a:r>
            <a:endParaRPr/>
          </a:p>
        </p:txBody>
      </p:sp>
      <p:sp>
        <p:nvSpPr>
          <p:cNvPr id="14" name="Google Shape;14;p56"/>
          <p:cNvSpPr/>
          <p:nvPr/>
        </p:nvSpPr>
        <p:spPr>
          <a:xfrm>
            <a:off x="8172450" y="6237288"/>
            <a:ext cx="431800" cy="2159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1C3D"/>
              </a:solidFill>
              <a:latin typeface="Verdana"/>
              <a:ea typeface="Verdana"/>
              <a:cs typeface="Verdana"/>
              <a:sym typeface="Verdana"/>
            </a:endParaRPr>
          </a:p>
        </p:txBody>
      </p:sp>
      <p:sp>
        <p:nvSpPr>
          <p:cNvPr id="15" name="Google Shape;15;p56"/>
          <p:cNvSpPr/>
          <p:nvPr/>
        </p:nvSpPr>
        <p:spPr>
          <a:xfrm>
            <a:off x="7885113" y="6165850"/>
            <a:ext cx="681037"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1" i="0" lang="nl-NL" sz="2000" u="none" cap="none" strike="noStrike">
                <a:solidFill>
                  <a:schemeClr val="lt1"/>
                </a:solidFill>
                <a:latin typeface="Verdana"/>
                <a:ea typeface="Verdana"/>
                <a:cs typeface="Verdana"/>
                <a:sym typeface="Verdana"/>
              </a:rPr>
              <a:t>‹#›</a:t>
            </a:fld>
            <a:endParaRPr b="1" i="0" sz="2000" u="none" cap="none" strike="noStrike">
              <a:solidFill>
                <a:schemeClr val="lt1"/>
              </a:solidFill>
              <a:latin typeface="Verdana"/>
              <a:ea typeface="Verdana"/>
              <a:cs typeface="Verdana"/>
              <a:sym typeface="Verdana"/>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youtube.com/watch?v=5g_XXoZIo4k&amp;t=309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txBox="1"/>
          <p:nvPr/>
        </p:nvSpPr>
        <p:spPr>
          <a:xfrm>
            <a:off x="468313" y="2060575"/>
            <a:ext cx="8229600" cy="86518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nl-NL" sz="2800" u="none" cap="none" strike="noStrike">
                <a:solidFill>
                  <a:schemeClr val="lt1"/>
                </a:solidFill>
                <a:latin typeface="Verdana"/>
                <a:ea typeface="Verdana"/>
                <a:cs typeface="Verdana"/>
                <a:sym typeface="Verdana"/>
              </a:rPr>
              <a:t>Kick-starting your qualitative research:</a:t>
            </a:r>
            <a:endParaRPr/>
          </a:p>
          <a:p>
            <a:pPr indent="0" lvl="0" marL="0" marR="0" rtl="0" algn="ctr">
              <a:spcBef>
                <a:spcPts val="1400"/>
              </a:spcBef>
              <a:spcAft>
                <a:spcPts val="0"/>
              </a:spcAft>
              <a:buNone/>
            </a:pPr>
            <a:r>
              <a:rPr b="1" i="0" lang="nl-NL" sz="2800" u="none" cap="none" strike="noStrike">
                <a:solidFill>
                  <a:schemeClr val="lt1"/>
                </a:solidFill>
                <a:latin typeface="Verdana"/>
                <a:ea typeface="Verdana"/>
                <a:cs typeface="Verdana"/>
                <a:sym typeface="Verdana"/>
              </a:rPr>
              <a:t>Methodology and research design</a:t>
            </a:r>
            <a:endParaRPr/>
          </a:p>
        </p:txBody>
      </p:sp>
      <p:sp>
        <p:nvSpPr>
          <p:cNvPr id="56" name="Google Shape;56;p1"/>
          <p:cNvSpPr txBox="1"/>
          <p:nvPr/>
        </p:nvSpPr>
        <p:spPr>
          <a:xfrm>
            <a:off x="529208" y="4653136"/>
            <a:ext cx="8085584" cy="207749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nl-NL" sz="1800" u="none" cap="none" strike="noStrike">
                <a:solidFill>
                  <a:srgbClr val="FFFFFF"/>
                </a:solidFill>
                <a:latin typeface="Verdana"/>
                <a:ea typeface="Verdana"/>
                <a:cs typeface="Verdana"/>
                <a:sym typeface="Verdana"/>
              </a:rPr>
              <a:t>Bangkok, July 2022</a:t>
            </a:r>
            <a:endParaRPr b="0" i="0" sz="3000" u="none" cap="none" strike="noStrike">
              <a:solidFill>
                <a:srgbClr val="FFFFFF"/>
              </a:solidFill>
              <a:latin typeface="Verdana"/>
              <a:ea typeface="Verdana"/>
              <a:cs typeface="Verdana"/>
              <a:sym typeface="Verdana"/>
            </a:endParaRPr>
          </a:p>
          <a:p>
            <a:pPr indent="0" lvl="0" marL="0" marR="0" rtl="0" algn="l">
              <a:spcBef>
                <a:spcPts val="1200"/>
              </a:spcBef>
              <a:spcAft>
                <a:spcPts val="0"/>
              </a:spcAft>
              <a:buNone/>
            </a:pPr>
            <a:r>
              <a:rPr b="0" i="0" lang="nl-NL" sz="2400" u="none" cap="none" strike="noStrike">
                <a:solidFill>
                  <a:srgbClr val="FFFFFF"/>
                </a:solidFill>
                <a:latin typeface="Verdana"/>
                <a:ea typeface="Verdana"/>
                <a:cs typeface="Verdana"/>
                <a:sym typeface="Verdana"/>
              </a:rPr>
              <a:t>Fred Stevens</a:t>
            </a:r>
            <a:endParaRPr/>
          </a:p>
          <a:p>
            <a:pPr indent="0" lvl="0" marL="0" marR="0" rtl="0" algn="l">
              <a:spcBef>
                <a:spcPts val="1200"/>
              </a:spcBef>
              <a:spcAft>
                <a:spcPts val="0"/>
              </a:spcAft>
              <a:buNone/>
            </a:pPr>
            <a:r>
              <a:rPr b="0" i="0" lang="nl-NL" sz="2400" u="none" cap="none" strike="noStrike">
                <a:solidFill>
                  <a:srgbClr val="FFFFFF"/>
                </a:solidFill>
                <a:latin typeface="Verdana"/>
                <a:ea typeface="Verdana"/>
                <a:cs typeface="Verdana"/>
                <a:sym typeface="Verdana"/>
              </a:rPr>
              <a:t>Winitra Kaewpila</a:t>
            </a:r>
            <a:endParaRPr/>
          </a:p>
          <a:p>
            <a:pPr indent="0" lvl="0" marL="0" marR="0" rtl="0" algn="l">
              <a:spcBef>
                <a:spcPts val="1500"/>
              </a:spcBef>
              <a:spcAft>
                <a:spcPts val="0"/>
              </a:spcAft>
              <a:buNone/>
            </a:pPr>
            <a:r>
              <a:t/>
            </a:r>
            <a:endParaRPr b="0" i="0" sz="3000" u="none" cap="none" strike="noStrike">
              <a:solidFill>
                <a:srgbClr val="FFFFFF"/>
              </a:solidFill>
              <a:latin typeface="Verdana"/>
              <a:ea typeface="Verdana"/>
              <a:cs typeface="Verdana"/>
              <a:sym typeface="Verdana"/>
            </a:endParaRPr>
          </a:p>
        </p:txBody>
      </p:sp>
      <p:pic>
        <p:nvPicPr>
          <p:cNvPr descr="Logo&#10;&#10;Description automatically generated" id="57" name="Google Shape;57;p1"/>
          <p:cNvPicPr preferRelativeResize="0"/>
          <p:nvPr/>
        </p:nvPicPr>
        <p:blipFill rotWithShape="1">
          <a:blip r:embed="rId3">
            <a:alphaModFix/>
          </a:blip>
          <a:srcRect b="0" l="0" r="0" t="0"/>
          <a:stretch/>
        </p:blipFill>
        <p:spPr>
          <a:xfrm>
            <a:off x="8344837" y="140076"/>
            <a:ext cx="539909" cy="539909"/>
          </a:xfrm>
          <a:prstGeom prst="rect">
            <a:avLst/>
          </a:prstGeom>
          <a:noFill/>
          <a:ln>
            <a:noFill/>
          </a:ln>
        </p:spPr>
      </p:pic>
      <p:pic>
        <p:nvPicPr>
          <p:cNvPr descr="Logo&#10;&#10;Description automatically generated" id="58" name="Google Shape;58;p1"/>
          <p:cNvPicPr preferRelativeResize="0"/>
          <p:nvPr/>
        </p:nvPicPr>
        <p:blipFill rotWithShape="1">
          <a:blip r:embed="rId4">
            <a:alphaModFix/>
          </a:blip>
          <a:srcRect b="0" l="0" r="0" t="0"/>
          <a:stretch/>
        </p:blipFill>
        <p:spPr>
          <a:xfrm>
            <a:off x="3203848" y="5733256"/>
            <a:ext cx="288033" cy="288033"/>
          </a:xfrm>
          <a:prstGeom prst="rect">
            <a:avLst/>
          </a:prstGeom>
          <a:noFill/>
          <a:ln>
            <a:noFill/>
          </a:ln>
        </p:spPr>
      </p:pic>
      <p:pic>
        <p:nvPicPr>
          <p:cNvPr descr="Logo, company name&#10;&#10;Description automatically generated" id="59" name="Google Shape;59;p1"/>
          <p:cNvPicPr preferRelativeResize="0"/>
          <p:nvPr/>
        </p:nvPicPr>
        <p:blipFill rotWithShape="1">
          <a:blip r:embed="rId5">
            <a:alphaModFix/>
          </a:blip>
          <a:srcRect b="0" l="0" r="0" t="0"/>
          <a:stretch/>
        </p:blipFill>
        <p:spPr>
          <a:xfrm>
            <a:off x="2699792" y="5184614"/>
            <a:ext cx="360040" cy="269963"/>
          </a:xfrm>
          <a:prstGeom prst="rect">
            <a:avLst/>
          </a:prstGeom>
          <a:noFill/>
          <a:ln>
            <a:noFill/>
          </a:ln>
        </p:spPr>
      </p:pic>
      <p:pic>
        <p:nvPicPr>
          <p:cNvPr id="60" name="Google Shape;60;p1"/>
          <p:cNvPicPr preferRelativeResize="0"/>
          <p:nvPr/>
        </p:nvPicPr>
        <p:blipFill rotWithShape="1">
          <a:blip r:embed="rId6">
            <a:alphaModFix/>
          </a:blip>
          <a:srcRect b="6145" l="0" r="43339" t="62011"/>
          <a:stretch/>
        </p:blipFill>
        <p:spPr>
          <a:xfrm>
            <a:off x="5699575" y="4114800"/>
            <a:ext cx="2825050" cy="2183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0"/>
          <p:cNvSpPr txBox="1"/>
          <p:nvPr>
            <p:ph type="title"/>
          </p:nvPr>
        </p:nvSpPr>
        <p:spPr>
          <a:xfrm>
            <a:off x="539552" y="8382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sz="2400">
                <a:solidFill>
                  <a:srgbClr val="00B050"/>
                </a:solidFill>
              </a:rPr>
              <a:t>Another way of classifying research traditions</a:t>
            </a:r>
            <a:endParaRPr sz="2400">
              <a:solidFill>
                <a:srgbClr val="00B050"/>
              </a:solidFill>
            </a:endParaRPr>
          </a:p>
        </p:txBody>
      </p:sp>
      <p:sp>
        <p:nvSpPr>
          <p:cNvPr id="117" name="Google Shape;117;p10"/>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1C3D"/>
              </a:buClr>
              <a:buSzPts val="2400"/>
              <a:buFont typeface="Verdana"/>
              <a:buNone/>
            </a:pPr>
            <a:r>
              <a:rPr lang="nl-NL" sz="2400"/>
              <a:t>By their assumptions:</a:t>
            </a:r>
            <a:endParaRPr sz="2400"/>
          </a:p>
          <a:p>
            <a:pPr indent="-342900" lvl="0" marL="342900" rtl="0" algn="l">
              <a:spcBef>
                <a:spcPts val="480"/>
              </a:spcBef>
              <a:spcAft>
                <a:spcPts val="0"/>
              </a:spcAft>
              <a:buClr>
                <a:srgbClr val="001C3D"/>
              </a:buClr>
              <a:buSzPts val="2400"/>
              <a:buFont typeface="Verdana"/>
              <a:buChar char="•"/>
            </a:pPr>
            <a:r>
              <a:rPr lang="nl-NL" sz="2400"/>
              <a:t>concerning the “nature of reality” (Ontology)</a:t>
            </a:r>
            <a:endParaRPr/>
          </a:p>
          <a:p>
            <a:pPr indent="-342900" lvl="0" marL="342900" rtl="0" algn="l">
              <a:spcBef>
                <a:spcPts val="480"/>
              </a:spcBef>
              <a:spcAft>
                <a:spcPts val="0"/>
              </a:spcAft>
              <a:buClr>
                <a:srgbClr val="001C3D"/>
              </a:buClr>
              <a:buSzPts val="2400"/>
              <a:buFont typeface="Verdana"/>
              <a:buChar char="•"/>
            </a:pPr>
            <a:r>
              <a:rPr lang="nl-NL" sz="2400"/>
              <a:t>concerning the “knowledge claims”(epistemology)</a:t>
            </a:r>
            <a:endParaRPr/>
          </a:p>
        </p:txBody>
      </p:sp>
      <p:pic>
        <p:nvPicPr>
          <p:cNvPr descr="Diagram, timeline&#10;&#10;Description automatically generated" id="118" name="Google Shape;118;p10"/>
          <p:cNvPicPr preferRelativeResize="0"/>
          <p:nvPr/>
        </p:nvPicPr>
        <p:blipFill rotWithShape="1">
          <a:blip r:embed="rId3">
            <a:alphaModFix/>
          </a:blip>
          <a:srcRect b="0" l="0" r="0" t="0"/>
          <a:stretch/>
        </p:blipFill>
        <p:spPr>
          <a:xfrm>
            <a:off x="304800" y="3444147"/>
            <a:ext cx="8458200" cy="1895452"/>
          </a:xfrm>
          <a:prstGeom prst="rect">
            <a:avLst/>
          </a:prstGeom>
          <a:noFill/>
          <a:ln>
            <a:noFill/>
          </a:ln>
        </p:spPr>
      </p:pic>
      <p:sp>
        <p:nvSpPr>
          <p:cNvPr id="119" name="Google Shape;119;p10"/>
          <p:cNvSpPr/>
          <p:nvPr/>
        </p:nvSpPr>
        <p:spPr>
          <a:xfrm>
            <a:off x="304800" y="3429000"/>
            <a:ext cx="2899048" cy="1944216"/>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1C3D"/>
              </a:buClr>
              <a:buSzPts val="3200"/>
              <a:buFont typeface="Verdana"/>
              <a:buNone/>
            </a:pPr>
            <a:r>
              <a:t/>
            </a:r>
            <a:endParaRPr b="0" i="0" sz="3200" u="none" cap="none" strike="noStrike">
              <a:solidFill>
                <a:srgbClr val="001C3D"/>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1"/>
          <p:cNvSpPr txBox="1"/>
          <p:nvPr>
            <p:ph type="title"/>
          </p:nvPr>
        </p:nvSpPr>
        <p:spPr>
          <a:xfrm>
            <a:off x="304800" y="836712"/>
            <a:ext cx="8458200" cy="839688"/>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92D050"/>
                </a:solidFill>
              </a:rPr>
              <a:t>Ontological considerations</a:t>
            </a:r>
            <a:endParaRPr/>
          </a:p>
        </p:txBody>
      </p:sp>
      <p:sp>
        <p:nvSpPr>
          <p:cNvPr id="125" name="Google Shape;125;p11"/>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FF0000"/>
              </a:buClr>
              <a:buSzPts val="2800"/>
              <a:buFont typeface="Verdana"/>
              <a:buChar char="•"/>
            </a:pPr>
            <a:r>
              <a:rPr lang="nl-NL" sz="2800">
                <a:solidFill>
                  <a:srgbClr val="FF0000"/>
                </a:solidFill>
              </a:rPr>
              <a:t>Objectivism</a:t>
            </a:r>
            <a:r>
              <a:rPr lang="nl-NL" sz="2800"/>
              <a:t>: social phenomena are external facts beyond our influence</a:t>
            </a:r>
            <a:endParaRPr sz="2800"/>
          </a:p>
          <a:p>
            <a:pPr indent="-342900" lvl="0" marL="342900" rtl="0" algn="l">
              <a:spcBef>
                <a:spcPts val="560"/>
              </a:spcBef>
              <a:spcAft>
                <a:spcPts val="0"/>
              </a:spcAft>
              <a:buClr>
                <a:srgbClr val="0070C0"/>
              </a:buClr>
              <a:buSzPts val="2800"/>
              <a:buFont typeface="Verdana"/>
              <a:buChar char="•"/>
            </a:pPr>
            <a:r>
              <a:rPr lang="nl-NL" sz="2800">
                <a:solidFill>
                  <a:srgbClr val="0070C0"/>
                </a:solidFill>
              </a:rPr>
              <a:t>Constructivism</a:t>
            </a:r>
            <a:r>
              <a:rPr lang="nl-NL" sz="2800"/>
              <a:t>: social phenomena are being produced by social actors through interaction</a:t>
            </a:r>
            <a:endParaRPr sz="2800"/>
          </a:p>
          <a:p>
            <a:pPr indent="-342900" lvl="0" marL="342900" rtl="0" algn="l">
              <a:spcBef>
                <a:spcPts val="400"/>
              </a:spcBef>
              <a:spcAft>
                <a:spcPts val="0"/>
              </a:spcAft>
              <a:buClr>
                <a:srgbClr val="001C3D"/>
              </a:buClr>
              <a:buSzPts val="2000"/>
              <a:buFont typeface="Verdana"/>
              <a:buNone/>
            </a:pPr>
            <a:r>
              <a:t/>
            </a:r>
            <a:endParaRPr sz="2000"/>
          </a:p>
          <a:p>
            <a:pPr indent="-342900" lvl="0" marL="342900" rtl="0" algn="l">
              <a:spcBef>
                <a:spcPts val="400"/>
              </a:spcBef>
              <a:spcAft>
                <a:spcPts val="0"/>
              </a:spcAft>
              <a:buClr>
                <a:srgbClr val="001C3D"/>
              </a:buClr>
              <a:buSzPts val="2000"/>
              <a:buFont typeface="Verdana"/>
              <a:buNone/>
            </a:pPr>
            <a:r>
              <a:rPr lang="nl-NL" sz="2000"/>
              <a:t>Example: The medical school/hospital as </a:t>
            </a:r>
            <a:endParaRPr/>
          </a:p>
          <a:p>
            <a:pPr indent="-342900" lvl="0" marL="342900" rtl="0" algn="l">
              <a:spcBef>
                <a:spcPts val="400"/>
              </a:spcBef>
              <a:spcAft>
                <a:spcPts val="0"/>
              </a:spcAft>
              <a:buClr>
                <a:srgbClr val="001C3D"/>
              </a:buClr>
              <a:buSzPts val="2000"/>
              <a:buFont typeface="Verdana"/>
              <a:buNone/>
            </a:pPr>
            <a:r>
              <a:rPr lang="nl-NL" sz="2000"/>
              <a:t>      an </a:t>
            </a:r>
            <a:r>
              <a:rPr i="1" lang="nl-NL" sz="2000">
                <a:solidFill>
                  <a:srgbClr val="404040"/>
                </a:solidFill>
              </a:rPr>
              <a:t>organisational</a:t>
            </a:r>
            <a:r>
              <a:rPr lang="nl-NL" sz="2000">
                <a:solidFill>
                  <a:srgbClr val="404040"/>
                </a:solidFill>
              </a:rPr>
              <a:t>  </a:t>
            </a:r>
            <a:r>
              <a:rPr i="1" lang="nl-NL" sz="2000">
                <a:solidFill>
                  <a:srgbClr val="404040"/>
                </a:solidFill>
              </a:rPr>
              <a:t>system</a:t>
            </a:r>
            <a:r>
              <a:rPr lang="nl-NL" sz="2000"/>
              <a:t> or as a ‘</a:t>
            </a:r>
            <a:r>
              <a:rPr i="1" lang="nl-NL" sz="2000">
                <a:solidFill>
                  <a:srgbClr val="404040"/>
                </a:solidFill>
              </a:rPr>
              <a:t>negotiated order’</a:t>
            </a:r>
            <a:endParaRPr/>
          </a:p>
          <a:p>
            <a:pPr indent="-342900" lvl="0" marL="342900" rtl="0" algn="l">
              <a:spcBef>
                <a:spcPts val="640"/>
              </a:spcBef>
              <a:spcAft>
                <a:spcPts val="0"/>
              </a:spcAft>
              <a:buClr>
                <a:srgbClr val="001C3D"/>
              </a:buClr>
              <a:buSzPts val="3200"/>
              <a:buFont typeface="Verdana"/>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2"/>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sz="2800"/>
              <a:t>The hospital as an organizational system</a:t>
            </a:r>
            <a:endParaRPr/>
          </a:p>
        </p:txBody>
      </p:sp>
      <p:pic>
        <p:nvPicPr>
          <p:cNvPr descr="A picture containing outdoor, green&#10;&#10;Description automatically generated" id="131" name="Google Shape;131;p12"/>
          <p:cNvPicPr preferRelativeResize="0"/>
          <p:nvPr>
            <p:ph idx="1" type="body"/>
          </p:nvPr>
        </p:nvPicPr>
        <p:blipFill rotWithShape="1">
          <a:blip r:embed="rId3">
            <a:alphaModFix/>
          </a:blip>
          <a:srcRect b="-2" l="12689" r="19942" t="0"/>
          <a:stretch/>
        </p:blipFill>
        <p:spPr>
          <a:xfrm>
            <a:off x="304800" y="1905000"/>
            <a:ext cx="4152900" cy="4114800"/>
          </a:xfrm>
          <a:prstGeom prst="rect">
            <a:avLst/>
          </a:prstGeom>
          <a:noFill/>
          <a:ln>
            <a:noFill/>
          </a:ln>
        </p:spPr>
      </p:pic>
      <p:pic>
        <p:nvPicPr>
          <p:cNvPr descr="A close-up of a document&#10;&#10;Description automatically generated with medium confidence" id="132" name="Google Shape;132;p12"/>
          <p:cNvPicPr preferRelativeResize="0"/>
          <p:nvPr>
            <p:ph idx="2" type="body"/>
          </p:nvPr>
        </p:nvPicPr>
        <p:blipFill rotWithShape="1">
          <a:blip r:embed="rId4">
            <a:alphaModFix/>
          </a:blip>
          <a:srcRect b="0" l="0" r="0" t="0"/>
          <a:stretch/>
        </p:blipFill>
        <p:spPr>
          <a:xfrm>
            <a:off x="4610100" y="1676400"/>
            <a:ext cx="4152900" cy="39848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3"/>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00B050"/>
                </a:solidFill>
              </a:rPr>
              <a:t>The hospital as a negotiated order</a:t>
            </a:r>
            <a:endParaRPr>
              <a:solidFill>
                <a:srgbClr val="00B050"/>
              </a:solidFill>
            </a:endParaRPr>
          </a:p>
        </p:txBody>
      </p:sp>
      <p:sp>
        <p:nvSpPr>
          <p:cNvPr id="138" name="Google Shape;138;p13"/>
          <p:cNvSpPr txBox="1"/>
          <p:nvPr>
            <p:ph idx="1" type="body"/>
          </p:nvPr>
        </p:nvSpPr>
        <p:spPr>
          <a:xfrm>
            <a:off x="304800" y="1905000"/>
            <a:ext cx="8515672" cy="41148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0000"/>
              </a:buClr>
              <a:buSzPts val="2400"/>
              <a:buFont typeface="Verdana"/>
              <a:buChar char="•"/>
            </a:pPr>
            <a:r>
              <a:rPr lang="nl-NL" sz="2400">
                <a:solidFill>
                  <a:srgbClr val="000000"/>
                </a:solidFill>
                <a:latin typeface="Verdana"/>
                <a:ea typeface="Verdana"/>
                <a:cs typeface="Verdana"/>
                <a:sym typeface="Verdana"/>
              </a:rPr>
              <a:t>A hospital</a:t>
            </a:r>
            <a:r>
              <a:rPr b="0" i="0" lang="nl-NL" sz="2400">
                <a:solidFill>
                  <a:srgbClr val="000000"/>
                </a:solidFill>
                <a:latin typeface="Verdana"/>
                <a:ea typeface="Verdana"/>
                <a:cs typeface="Verdana"/>
                <a:sym typeface="Verdana"/>
              </a:rPr>
              <a:t> is not a stable </a:t>
            </a:r>
            <a:r>
              <a:rPr lang="nl-NL" sz="2400">
                <a:solidFill>
                  <a:srgbClr val="000000"/>
                </a:solidFill>
                <a:latin typeface="Verdana"/>
                <a:ea typeface="Verdana"/>
                <a:cs typeface="Verdana"/>
                <a:sym typeface="Verdana"/>
              </a:rPr>
              <a:t>system but the outcome of stakes that tends toward homeostasis.</a:t>
            </a:r>
            <a:endParaRPr b="0" i="0" sz="2400">
              <a:solidFill>
                <a:srgbClr val="000000"/>
              </a:solidFill>
              <a:latin typeface="Verdana"/>
              <a:ea typeface="Verdana"/>
              <a:cs typeface="Verdana"/>
              <a:sym typeface="Verdana"/>
            </a:endParaRPr>
          </a:p>
          <a:p>
            <a:pPr indent="-342900" lvl="0" marL="342900" rtl="0" algn="l">
              <a:spcBef>
                <a:spcPts val="480"/>
              </a:spcBef>
              <a:spcAft>
                <a:spcPts val="0"/>
              </a:spcAft>
              <a:buClr>
                <a:srgbClr val="000000"/>
              </a:buClr>
              <a:buSzPts val="2400"/>
              <a:buFont typeface="Verdana"/>
              <a:buChar char="•"/>
            </a:pPr>
            <a:r>
              <a:rPr b="0" i="0" lang="nl-NL" sz="2400">
                <a:solidFill>
                  <a:srgbClr val="000000"/>
                </a:solidFill>
                <a:latin typeface="Verdana"/>
                <a:ea typeface="Verdana"/>
                <a:cs typeface="Verdana"/>
                <a:sym typeface="Verdana"/>
              </a:rPr>
              <a:t>Negotiations take place at the workplace to come to  temporary work structures.</a:t>
            </a:r>
            <a:endParaRPr/>
          </a:p>
          <a:p>
            <a:pPr indent="-342900" lvl="0" marL="342900" rtl="0" algn="l">
              <a:spcBef>
                <a:spcPts val="480"/>
              </a:spcBef>
              <a:spcAft>
                <a:spcPts val="0"/>
              </a:spcAft>
              <a:buClr>
                <a:srgbClr val="001C3D"/>
              </a:buClr>
              <a:buSzPts val="2400"/>
              <a:buFont typeface="Verdana"/>
              <a:buChar char="•"/>
            </a:pPr>
            <a:r>
              <a:rPr lang="nl-NL" sz="2400">
                <a:latin typeface="Verdana"/>
                <a:ea typeface="Verdana"/>
                <a:cs typeface="Verdana"/>
                <a:sym typeface="Verdana"/>
              </a:rPr>
              <a:t>Ru</a:t>
            </a:r>
            <a:r>
              <a:rPr b="0" i="0" lang="nl-NL" sz="2400">
                <a:solidFill>
                  <a:srgbClr val="000000"/>
                </a:solidFill>
                <a:latin typeface="Verdana"/>
                <a:ea typeface="Verdana"/>
                <a:cs typeface="Verdana"/>
                <a:sym typeface="Verdana"/>
              </a:rPr>
              <a:t>les and procedures are constantly</a:t>
            </a:r>
            <a:br>
              <a:rPr b="0" i="0" lang="nl-NL" sz="2400">
                <a:solidFill>
                  <a:srgbClr val="000000"/>
                </a:solidFill>
                <a:latin typeface="Verdana"/>
                <a:ea typeface="Verdana"/>
                <a:cs typeface="Verdana"/>
                <a:sym typeface="Verdana"/>
              </a:rPr>
            </a:br>
            <a:r>
              <a:rPr b="0" i="0" lang="nl-NL" sz="2400">
                <a:solidFill>
                  <a:srgbClr val="000000"/>
                </a:solidFill>
                <a:latin typeface="Verdana"/>
                <a:ea typeface="Verdana"/>
                <a:cs typeface="Verdana"/>
                <a:sym typeface="Verdana"/>
              </a:rPr>
              <a:t>produced and changed through interaction and negotiation.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4"/>
          <p:cNvSpPr txBox="1"/>
          <p:nvPr>
            <p:ph type="title"/>
          </p:nvPr>
        </p:nvSpPr>
        <p:spPr>
          <a:xfrm>
            <a:off x="342900" y="620688"/>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C00000"/>
                </a:solidFill>
              </a:rPr>
              <a:t>Epistemological considerations</a:t>
            </a:r>
            <a:endParaRPr/>
          </a:p>
        </p:txBody>
      </p:sp>
      <p:sp>
        <p:nvSpPr>
          <p:cNvPr id="144" name="Google Shape;144;p14"/>
          <p:cNvSpPr txBox="1"/>
          <p:nvPr>
            <p:ph idx="1" type="body"/>
          </p:nvPr>
        </p:nvSpPr>
        <p:spPr>
          <a:xfrm>
            <a:off x="215516" y="1196752"/>
            <a:ext cx="8712968" cy="4114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1C3D"/>
              </a:buClr>
              <a:buSzPts val="3200"/>
              <a:buFont typeface="Verdana"/>
              <a:buNone/>
            </a:pPr>
            <a:r>
              <a:rPr lang="nl-NL"/>
              <a:t> How can I know reality/knowledge? 	        </a:t>
            </a:r>
            <a:endParaRPr/>
          </a:p>
          <a:p>
            <a:pPr indent="457200" lvl="0" marL="0" rtl="0" algn="l">
              <a:spcBef>
                <a:spcPts val="0"/>
              </a:spcBef>
              <a:spcAft>
                <a:spcPts val="0"/>
              </a:spcAft>
              <a:buClr>
                <a:srgbClr val="001C3D"/>
              </a:buClr>
              <a:buSzPts val="3200"/>
              <a:buFont typeface="Verdana"/>
              <a:buNone/>
            </a:pPr>
            <a:r>
              <a:rPr lang="nl-NL" sz="2800">
                <a:solidFill>
                  <a:srgbClr val="0070C0"/>
                </a:solidFill>
              </a:rPr>
              <a:t>     </a:t>
            </a:r>
            <a:r>
              <a:rPr lang="nl-NL" sz="2800">
                <a:solidFill>
                  <a:srgbClr val="0070C0"/>
                </a:solidFill>
              </a:rPr>
              <a:t>Natural sciences </a:t>
            </a:r>
            <a:r>
              <a:rPr lang="nl-NL" sz="2800">
                <a:solidFill>
                  <a:srgbClr val="595959"/>
                </a:solidFill>
              </a:rPr>
              <a:t>Vs</a:t>
            </a:r>
            <a:r>
              <a:rPr lang="nl-NL" sz="2800"/>
              <a:t> </a:t>
            </a:r>
            <a:r>
              <a:rPr lang="nl-NL" sz="2800">
                <a:solidFill>
                  <a:srgbClr val="00B050"/>
                </a:solidFill>
              </a:rPr>
              <a:t>social world</a:t>
            </a:r>
            <a:endParaRPr/>
          </a:p>
          <a:p>
            <a:pPr indent="0" lvl="0" marL="0" rtl="0" algn="l">
              <a:spcBef>
                <a:spcPts val="640"/>
              </a:spcBef>
              <a:spcAft>
                <a:spcPts val="0"/>
              </a:spcAft>
              <a:buClr>
                <a:srgbClr val="001C3D"/>
              </a:buClr>
              <a:buSzPts val="3200"/>
              <a:buFont typeface="Verdana"/>
              <a:buNone/>
            </a:pPr>
            <a:r>
              <a:t/>
            </a:r>
            <a:endParaRPr>
              <a:solidFill>
                <a:srgbClr val="00B050"/>
              </a:solidFill>
            </a:endParaRPr>
          </a:p>
          <a:p>
            <a:pPr indent="-342900" lvl="0" marL="342900" rtl="0" algn="l">
              <a:spcBef>
                <a:spcPts val="560"/>
              </a:spcBef>
              <a:spcAft>
                <a:spcPts val="0"/>
              </a:spcAft>
              <a:buClr>
                <a:srgbClr val="0070C0"/>
              </a:buClr>
              <a:buSzPts val="2800"/>
              <a:buFont typeface="Verdana"/>
              <a:buChar char="•"/>
            </a:pPr>
            <a:r>
              <a:rPr lang="nl-NL" sz="2800">
                <a:solidFill>
                  <a:srgbClr val="0070C0"/>
                </a:solidFill>
              </a:rPr>
              <a:t>Positivism</a:t>
            </a:r>
            <a:r>
              <a:rPr lang="nl-NL" sz="2800"/>
              <a:t>: </a:t>
            </a:r>
            <a:r>
              <a:rPr lang="nl-NL" sz="2400"/>
              <a:t>application natural science model</a:t>
            </a:r>
            <a:endParaRPr/>
          </a:p>
          <a:p>
            <a:pPr indent="0" lvl="0" marL="0" rtl="0" algn="l">
              <a:spcBef>
                <a:spcPts val="560"/>
              </a:spcBef>
              <a:spcAft>
                <a:spcPts val="0"/>
              </a:spcAft>
              <a:buClr>
                <a:srgbClr val="001C3D"/>
              </a:buClr>
              <a:buSzPts val="2800"/>
              <a:buFont typeface="Verdana"/>
              <a:buNone/>
            </a:pPr>
            <a:r>
              <a:rPr lang="nl-NL" sz="2800"/>
              <a:t> </a:t>
            </a:r>
            <a:r>
              <a:rPr lang="nl-NL" sz="2400"/>
              <a:t>‘</a:t>
            </a:r>
            <a:r>
              <a:rPr lang="nl-NL" sz="1800"/>
              <a:t>we study objective reality by observation, hypothesis testing, laws’</a:t>
            </a:r>
            <a:endParaRPr sz="2000"/>
          </a:p>
          <a:p>
            <a:pPr indent="-342900" lvl="0" marL="342900" rtl="0" algn="l">
              <a:spcBef>
                <a:spcPts val="560"/>
              </a:spcBef>
              <a:spcAft>
                <a:spcPts val="0"/>
              </a:spcAft>
              <a:buClr>
                <a:srgbClr val="00B050"/>
              </a:buClr>
              <a:buSzPts val="2800"/>
              <a:buFont typeface="Verdana"/>
              <a:buChar char="•"/>
            </a:pPr>
            <a:r>
              <a:rPr lang="nl-NL" sz="2800">
                <a:solidFill>
                  <a:srgbClr val="00B050"/>
                </a:solidFill>
              </a:rPr>
              <a:t>Interpretivism</a:t>
            </a:r>
            <a:r>
              <a:rPr lang="nl-NL" sz="2800"/>
              <a:t>: ‘</a:t>
            </a:r>
            <a:r>
              <a:rPr lang="nl-NL" sz="1800"/>
              <a:t>there isn’t objective reality outside ourselves’ </a:t>
            </a:r>
            <a:endParaRPr sz="2800"/>
          </a:p>
          <a:p>
            <a:pPr indent="0" lvl="1" marL="400050" rtl="0" algn="l">
              <a:spcBef>
                <a:spcPts val="400"/>
              </a:spcBef>
              <a:spcAft>
                <a:spcPts val="0"/>
              </a:spcAft>
              <a:buClr>
                <a:srgbClr val="001C3D"/>
              </a:buClr>
              <a:buSzPts val="2000"/>
              <a:buFont typeface="Verdana"/>
              <a:buNone/>
            </a:pPr>
            <a:r>
              <a:rPr lang="nl-NL" sz="2000"/>
              <a:t>“Verstehen” phenomenology, understanding how people make sense of the world</a:t>
            </a:r>
            <a:endParaRPr/>
          </a:p>
          <a:p>
            <a:pPr indent="-139700" lvl="0" marL="342900" rtl="0" algn="l">
              <a:spcBef>
                <a:spcPts val="640"/>
              </a:spcBef>
              <a:spcAft>
                <a:spcPts val="0"/>
              </a:spcAft>
              <a:buClr>
                <a:srgbClr val="001C3D"/>
              </a:buClr>
              <a:buSzPts val="3200"/>
              <a:buFont typeface="Verdana"/>
              <a:buNone/>
            </a:pPr>
            <a:r>
              <a:t/>
            </a:r>
            <a:endParaRPr/>
          </a:p>
          <a:p>
            <a:pPr indent="-342900" lvl="0" marL="342900" rtl="0" algn="l">
              <a:spcBef>
                <a:spcPts val="640"/>
              </a:spcBef>
              <a:spcAft>
                <a:spcPts val="0"/>
              </a:spcAft>
              <a:buClr>
                <a:srgbClr val="001C3D"/>
              </a:buClr>
              <a:buSzPts val="3200"/>
              <a:buFont typeface="Verdana"/>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5"/>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sz="1500"/>
              <a:t>CROWD MISTAKES RESCUE ATTEMPT, </a:t>
            </a:r>
            <a:r>
              <a:rPr lang="nl-NL" sz="1500"/>
              <a:t>ATTACKS</a:t>
            </a:r>
            <a:r>
              <a:rPr lang="nl-NL" sz="1500"/>
              <a:t> POLICE, November 23</a:t>
            </a:r>
            <a:br>
              <a:rPr lang="nl-NL"/>
            </a:br>
            <a:endParaRPr/>
          </a:p>
        </p:txBody>
      </p:sp>
      <p:sp>
        <p:nvSpPr>
          <p:cNvPr id="150" name="Google Shape;150;p15"/>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342900" lvl="0" marL="342900" rtl="0" algn="l">
              <a:lnSpc>
                <a:spcPct val="200000"/>
              </a:lnSpc>
              <a:spcBef>
                <a:spcPts val="0"/>
              </a:spcBef>
              <a:spcAft>
                <a:spcPts val="0"/>
              </a:spcAft>
              <a:buClr>
                <a:srgbClr val="001C3D"/>
              </a:buClr>
              <a:buSzPts val="1500"/>
              <a:buFont typeface="Verdana"/>
              <a:buChar char="•"/>
            </a:pPr>
            <a:r>
              <a:rPr lang="nl-NL" sz="1500"/>
              <a:t>“Three policemen giving a heart massage and oxygen to a heart attack victim Friday were attacked by a crowd of 75 to 100 persons who apparently did not realize what the policemen were doing. Other policemen fended off the crowd of mostly Spanish speaking residents until an ambulance arrived. Police said they tried to explain to the crowd what they were doing, but the crowd apparently thought they were beating the woman. Despite the policemen’s efforts the victim, 59 years old, died.”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Diagram, timeline&#10;&#10;Description automatically generated" id="155" name="Google Shape;155;p16"/>
          <p:cNvPicPr preferRelativeResize="0"/>
          <p:nvPr/>
        </p:nvPicPr>
        <p:blipFill rotWithShape="1">
          <a:blip r:embed="rId3">
            <a:alphaModFix/>
          </a:blip>
          <a:srcRect b="0" l="0" r="0" t="0"/>
          <a:stretch/>
        </p:blipFill>
        <p:spPr>
          <a:xfrm>
            <a:off x="251520" y="2708920"/>
            <a:ext cx="8458200" cy="1895452"/>
          </a:xfrm>
          <a:prstGeom prst="rect">
            <a:avLst/>
          </a:prstGeom>
          <a:noFill/>
          <a:ln>
            <a:noFill/>
          </a:ln>
        </p:spPr>
      </p:pic>
      <p:sp>
        <p:nvSpPr>
          <p:cNvPr id="156" name="Google Shape;156;p16"/>
          <p:cNvSpPr/>
          <p:nvPr/>
        </p:nvSpPr>
        <p:spPr>
          <a:xfrm>
            <a:off x="3012368" y="2712308"/>
            <a:ext cx="1559632" cy="1944216"/>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1C3D"/>
              </a:buClr>
              <a:buSzPts val="3200"/>
              <a:buFont typeface="Verdana"/>
              <a:buNone/>
            </a:pPr>
            <a:r>
              <a:t/>
            </a:r>
            <a:endParaRPr b="0" i="0" sz="3200" u="none" cap="none" strike="noStrike">
              <a:solidFill>
                <a:srgbClr val="001C3D"/>
              </a:solidFill>
              <a:latin typeface="Verdana"/>
              <a:ea typeface="Verdana"/>
              <a:cs typeface="Verdana"/>
              <a:sym typeface="Verdana"/>
            </a:endParaRPr>
          </a:p>
        </p:txBody>
      </p:sp>
      <p:sp>
        <p:nvSpPr>
          <p:cNvPr id="157" name="Google Shape;157;p16"/>
          <p:cNvSpPr txBox="1"/>
          <p:nvPr/>
        </p:nvSpPr>
        <p:spPr>
          <a:xfrm>
            <a:off x="457200" y="1066800"/>
            <a:ext cx="8458200" cy="7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nl-NL" sz="3000">
                <a:solidFill>
                  <a:srgbClr val="FFC000"/>
                </a:solidFill>
                <a:latin typeface="Verdana"/>
                <a:ea typeface="Verdana"/>
                <a:cs typeface="Verdana"/>
                <a:sym typeface="Verdana"/>
              </a:rPr>
              <a:t>Paradigms and worldviews</a:t>
            </a:r>
            <a:endParaRPr b="1" sz="3000">
              <a:solidFill>
                <a:srgbClr val="FFC000"/>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FFC000"/>
                </a:solidFill>
              </a:rPr>
              <a:t>Paradigms and worldviews</a:t>
            </a:r>
            <a:endParaRPr>
              <a:solidFill>
                <a:srgbClr val="FFC000"/>
              </a:solidFill>
            </a:endParaRPr>
          </a:p>
        </p:txBody>
      </p:sp>
      <p:sp>
        <p:nvSpPr>
          <p:cNvPr id="163" name="Google Shape;163;p17"/>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70C0"/>
              </a:buClr>
              <a:buSzPts val="2400"/>
              <a:buFont typeface="Verdana"/>
              <a:buChar char="•"/>
            </a:pPr>
            <a:r>
              <a:rPr lang="nl-NL" sz="2400">
                <a:solidFill>
                  <a:srgbClr val="0070C0"/>
                </a:solidFill>
              </a:rPr>
              <a:t>(Post) positive</a:t>
            </a:r>
            <a:r>
              <a:rPr lang="nl-NL" sz="2400"/>
              <a:t>: deterministic view of causes and effects; reductionist</a:t>
            </a:r>
            <a:endParaRPr/>
          </a:p>
          <a:p>
            <a:pPr indent="-342900" lvl="0" marL="342900" rtl="0" algn="l">
              <a:spcBef>
                <a:spcPts val="480"/>
              </a:spcBef>
              <a:spcAft>
                <a:spcPts val="0"/>
              </a:spcAft>
              <a:buClr>
                <a:srgbClr val="C00000"/>
              </a:buClr>
              <a:buSzPts val="2400"/>
              <a:buFont typeface="Verdana"/>
              <a:buChar char="•"/>
            </a:pPr>
            <a:r>
              <a:rPr lang="nl-NL" sz="2400">
                <a:solidFill>
                  <a:srgbClr val="C00000"/>
                </a:solidFill>
              </a:rPr>
              <a:t>Social constructionist</a:t>
            </a:r>
            <a:r>
              <a:rPr lang="nl-NL" sz="2400"/>
              <a:t>: understanding the world; focus on context, interaction, theory generation</a:t>
            </a:r>
            <a:endParaRPr sz="2400"/>
          </a:p>
          <a:p>
            <a:pPr indent="-342900" lvl="0" marL="342900" rtl="0" algn="l">
              <a:spcBef>
                <a:spcPts val="480"/>
              </a:spcBef>
              <a:spcAft>
                <a:spcPts val="0"/>
              </a:spcAft>
              <a:buClr>
                <a:srgbClr val="00B050"/>
              </a:buClr>
              <a:buSzPts val="2400"/>
              <a:buFont typeface="Verdana"/>
              <a:buChar char="•"/>
            </a:pPr>
            <a:r>
              <a:rPr lang="nl-NL" sz="2400">
                <a:solidFill>
                  <a:srgbClr val="00B050"/>
                </a:solidFill>
              </a:rPr>
              <a:t>Transformative/advocacy/participatory</a:t>
            </a:r>
            <a:r>
              <a:rPr lang="nl-NL" sz="2400"/>
              <a:t>: political; inequality; empowerment; collaborative; emancipation; change-oriented</a:t>
            </a:r>
            <a:endParaRPr sz="2400"/>
          </a:p>
          <a:p>
            <a:pPr indent="-342900" lvl="0" marL="342900" rtl="0" algn="l">
              <a:spcBef>
                <a:spcPts val="480"/>
              </a:spcBef>
              <a:spcAft>
                <a:spcPts val="0"/>
              </a:spcAft>
              <a:buClr>
                <a:srgbClr val="FF0000"/>
              </a:buClr>
              <a:buSzPts val="2400"/>
              <a:buFont typeface="Verdana"/>
              <a:buChar char="•"/>
            </a:pPr>
            <a:r>
              <a:rPr lang="nl-NL" sz="2400">
                <a:solidFill>
                  <a:srgbClr val="FF0000"/>
                </a:solidFill>
              </a:rPr>
              <a:t>Pragmatism</a:t>
            </a:r>
            <a:r>
              <a:rPr lang="nl-NL" sz="2400"/>
              <a:t>: what works at the time? Problem- centred; pluralistic; real-world practice oriented</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539552" y="8382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FF0000"/>
                </a:solidFill>
              </a:rPr>
              <a:t>Characteristics qualitative research</a:t>
            </a:r>
            <a:endParaRPr>
              <a:solidFill>
                <a:srgbClr val="FF0000"/>
              </a:solidFill>
            </a:endParaRPr>
          </a:p>
        </p:txBody>
      </p:sp>
      <p:sp>
        <p:nvSpPr>
          <p:cNvPr id="169" name="Google Shape;169;p18"/>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1C3D"/>
              </a:buClr>
              <a:buSzPts val="2400"/>
              <a:buFont typeface="Verdana"/>
              <a:buChar char="•"/>
            </a:pPr>
            <a:r>
              <a:rPr lang="nl-NL" sz="2400"/>
              <a:t>Open data collection techniques</a:t>
            </a:r>
            <a:endParaRPr/>
          </a:p>
          <a:p>
            <a:pPr indent="-342900" lvl="0" marL="342900" rtl="0" algn="l">
              <a:spcBef>
                <a:spcPts val="480"/>
              </a:spcBef>
              <a:spcAft>
                <a:spcPts val="0"/>
              </a:spcAft>
              <a:buClr>
                <a:srgbClr val="001C3D"/>
              </a:buClr>
              <a:buSzPts val="2400"/>
              <a:buFont typeface="Verdana"/>
              <a:buChar char="•"/>
            </a:pPr>
            <a:r>
              <a:rPr lang="nl-NL" sz="2400"/>
              <a:t>Aimed at unraveling complex processes and mechanisms that constitute contexts</a:t>
            </a:r>
            <a:endParaRPr/>
          </a:p>
          <a:p>
            <a:pPr indent="-342900" lvl="0" marL="342900" rtl="0" algn="l">
              <a:spcBef>
                <a:spcPts val="480"/>
              </a:spcBef>
              <a:spcAft>
                <a:spcPts val="0"/>
              </a:spcAft>
              <a:buClr>
                <a:srgbClr val="001C3D"/>
              </a:buClr>
              <a:buSzPts val="2400"/>
              <a:buFont typeface="Verdana"/>
              <a:buChar char="•"/>
            </a:pPr>
            <a:r>
              <a:rPr lang="nl-NL" sz="2400"/>
              <a:t>Variety of methods</a:t>
            </a:r>
            <a:endParaRPr/>
          </a:p>
          <a:p>
            <a:pPr indent="-342900" lvl="0" marL="342900" rtl="0" algn="l">
              <a:spcBef>
                <a:spcPts val="480"/>
              </a:spcBef>
              <a:spcAft>
                <a:spcPts val="0"/>
              </a:spcAft>
              <a:buClr>
                <a:srgbClr val="001C3D"/>
              </a:buClr>
              <a:buSzPts val="2400"/>
              <a:buFont typeface="Verdana"/>
              <a:buChar char="•"/>
            </a:pPr>
            <a:r>
              <a:rPr lang="nl-NL" sz="2400"/>
              <a:t>Focus on (construction of) meaning/perceived truths (facts), interpretation and experience</a:t>
            </a:r>
            <a:endParaRPr/>
          </a:p>
          <a:p>
            <a:pPr indent="-342900" lvl="0" marL="342900" rtl="0" algn="l">
              <a:spcBef>
                <a:spcPts val="480"/>
              </a:spcBef>
              <a:spcAft>
                <a:spcPts val="0"/>
              </a:spcAft>
              <a:buClr>
                <a:srgbClr val="001C3D"/>
              </a:buClr>
              <a:buSzPts val="2400"/>
              <a:buFont typeface="Verdana"/>
              <a:buChar char="•"/>
            </a:pPr>
            <a:r>
              <a:rPr lang="nl-NL" sz="2400"/>
              <a:t>Digs deep</a:t>
            </a:r>
            <a:endParaRPr/>
          </a:p>
          <a:p>
            <a:pPr indent="-342900" lvl="0" marL="342900" rtl="0" algn="l">
              <a:spcBef>
                <a:spcPts val="480"/>
              </a:spcBef>
              <a:spcAft>
                <a:spcPts val="0"/>
              </a:spcAft>
              <a:buClr>
                <a:srgbClr val="00B050"/>
              </a:buClr>
              <a:buSzPts val="2400"/>
              <a:buFont typeface="Verdana"/>
              <a:buChar char="•"/>
            </a:pPr>
            <a:r>
              <a:rPr lang="nl-NL" sz="2400">
                <a:solidFill>
                  <a:srgbClr val="00B050"/>
                </a:solidFill>
              </a:rPr>
              <a:t>Reflexive</a:t>
            </a:r>
            <a:endParaRPr sz="2400">
              <a:solidFill>
                <a:srgbClr val="00B050"/>
              </a:solidFill>
            </a:endParaRPr>
          </a:p>
          <a:p>
            <a:pPr indent="-139700" lvl="0" marL="342900" rtl="0" algn="l">
              <a:spcBef>
                <a:spcPts val="640"/>
              </a:spcBef>
              <a:spcAft>
                <a:spcPts val="0"/>
              </a:spcAft>
              <a:buClr>
                <a:srgbClr val="001C3D"/>
              </a:buClr>
              <a:buSzPts val="3200"/>
              <a:buFont typeface="Verdana"/>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9"/>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t>Reflexivity in Action 1</a:t>
            </a:r>
            <a:endParaRPr/>
          </a:p>
        </p:txBody>
      </p:sp>
      <p:sp>
        <p:nvSpPr>
          <p:cNvPr id="175" name="Google Shape;175;p19"/>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1C3D"/>
              </a:buClr>
              <a:buSzPts val="2400"/>
              <a:buFont typeface="Verdana"/>
              <a:buChar char="•"/>
            </a:pPr>
            <a:r>
              <a:rPr lang="nl-NL" sz="2400" u="sng">
                <a:solidFill>
                  <a:schemeClr val="hlink"/>
                </a:solidFill>
                <a:hlinkClick r:id="rId3"/>
              </a:rPr>
              <a:t>https://www.youtube.com/watch?v=5g_XXoZIo4k&amp;t=309s</a:t>
            </a:r>
            <a:endParaRPr sz="2400"/>
          </a:p>
          <a:p>
            <a:pPr indent="-342900" lvl="0" marL="342900" rtl="0" algn="l">
              <a:spcBef>
                <a:spcPts val="480"/>
              </a:spcBef>
              <a:spcAft>
                <a:spcPts val="0"/>
              </a:spcAft>
              <a:buClr>
                <a:srgbClr val="001C3D"/>
              </a:buClr>
              <a:buSzPts val="2400"/>
              <a:buFont typeface="Verdana"/>
              <a:buChar char="•"/>
            </a:pPr>
            <a:r>
              <a:rPr lang="nl-NL" sz="2400"/>
              <a:t>Watch the video</a:t>
            </a:r>
            <a:endParaRPr/>
          </a:p>
          <a:p>
            <a:pPr indent="-190500" lvl="0" marL="342900" rtl="0" algn="l">
              <a:spcBef>
                <a:spcPts val="480"/>
              </a:spcBef>
              <a:spcAft>
                <a:spcPts val="0"/>
              </a:spcAft>
              <a:buClr>
                <a:srgbClr val="001C3D"/>
              </a:buClr>
              <a:buSzPts val="2400"/>
              <a:buFont typeface="Verdana"/>
              <a:buNone/>
            </a:pPr>
            <a:r>
              <a:t/>
            </a:r>
            <a:endParaRPr sz="2400"/>
          </a:p>
          <a:p>
            <a:pPr indent="-342900" lvl="0" marL="342900" rtl="0" algn="l">
              <a:spcBef>
                <a:spcPts val="480"/>
              </a:spcBef>
              <a:spcAft>
                <a:spcPts val="0"/>
              </a:spcAft>
              <a:buClr>
                <a:srgbClr val="001C3D"/>
              </a:buClr>
              <a:buSzPts val="2400"/>
              <a:buFont typeface="Verdana"/>
              <a:buChar char="•"/>
            </a:pPr>
            <a:r>
              <a:rPr lang="nl-NL" sz="2400"/>
              <a:t>Observe your reactions to what is being told</a:t>
            </a:r>
            <a:endParaRPr sz="2400"/>
          </a:p>
          <a:p>
            <a:pPr indent="-285750" lvl="1" marL="742950" rtl="0" algn="l">
              <a:spcBef>
                <a:spcPts val="480"/>
              </a:spcBef>
              <a:spcAft>
                <a:spcPts val="0"/>
              </a:spcAft>
              <a:buClr>
                <a:srgbClr val="001C3D"/>
              </a:buClr>
              <a:buSzPts val="2400"/>
              <a:buFont typeface="Verdana"/>
              <a:buChar char="–"/>
            </a:pPr>
            <a:r>
              <a:rPr lang="nl-NL" sz="2400"/>
              <a:t>Which part of you is reacting to this?</a:t>
            </a:r>
            <a:endParaRPr/>
          </a:p>
          <a:p>
            <a:pPr indent="0" lvl="1" marL="457200" rtl="0" algn="l">
              <a:spcBef>
                <a:spcPts val="480"/>
              </a:spcBef>
              <a:spcAft>
                <a:spcPts val="0"/>
              </a:spcAft>
              <a:buClr>
                <a:srgbClr val="001C3D"/>
              </a:buClr>
              <a:buSzPts val="2400"/>
              <a:buFont typeface="Verdana"/>
              <a:buNone/>
            </a:pPr>
            <a:r>
              <a:t/>
            </a:r>
            <a:endParaRPr sz="2400"/>
          </a:p>
          <a:p>
            <a:pPr indent="-342900" lvl="0" marL="342900" rtl="0" algn="l">
              <a:spcBef>
                <a:spcPts val="480"/>
              </a:spcBef>
              <a:spcAft>
                <a:spcPts val="0"/>
              </a:spcAft>
              <a:buClr>
                <a:srgbClr val="001C3D"/>
              </a:buClr>
              <a:buSzPts val="2400"/>
              <a:buFont typeface="Arial"/>
              <a:buChar char="•"/>
            </a:pPr>
            <a:r>
              <a:rPr lang="nl-NL" sz="2400"/>
              <a:t>Discuss in Breakout room your observations</a:t>
            </a:r>
            <a:endParaRPr sz="2400"/>
          </a:p>
          <a:p>
            <a:pPr indent="-285750" lvl="1" marL="742950" rtl="0" algn="l">
              <a:spcBef>
                <a:spcPts val="480"/>
              </a:spcBef>
              <a:spcAft>
                <a:spcPts val="0"/>
              </a:spcAft>
              <a:buClr>
                <a:srgbClr val="001C3D"/>
              </a:buClr>
              <a:buSzPts val="2400"/>
              <a:buFont typeface="Verdana"/>
              <a:buChar char="–"/>
            </a:pPr>
            <a:r>
              <a:rPr lang="nl-NL" sz="2400"/>
              <a:t>Were your responses similar?</a:t>
            </a:r>
            <a:endParaRPr/>
          </a:p>
          <a:p>
            <a:pPr indent="-139700" lvl="0" marL="342900" rtl="0" algn="l">
              <a:spcBef>
                <a:spcPts val="640"/>
              </a:spcBef>
              <a:spcAft>
                <a:spcPts val="0"/>
              </a:spcAft>
              <a:buClr>
                <a:srgbClr val="001C3D"/>
              </a:buClr>
              <a:buSzPts val="3200"/>
              <a:buFont typeface="Verdana"/>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ph type="title"/>
          </p:nvPr>
        </p:nvSpPr>
        <p:spPr>
          <a:xfrm>
            <a:off x="304800" y="914400"/>
            <a:ext cx="8458200" cy="1002432"/>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nl-NL"/>
              <a:t>Welcome to the dark world of qualitative research…</a:t>
            </a:r>
            <a:endParaRPr/>
          </a:p>
        </p:txBody>
      </p:sp>
      <p:pic>
        <p:nvPicPr>
          <p:cNvPr descr="D:\Users\fred.stevens\Desktop\635881271120061257-1859700922_teacher2.jpg" id="66" name="Google Shape;66;p2"/>
          <p:cNvPicPr preferRelativeResize="0"/>
          <p:nvPr>
            <p:ph idx="1" type="body"/>
          </p:nvPr>
        </p:nvPicPr>
        <p:blipFill rotWithShape="1">
          <a:blip r:embed="rId3">
            <a:alphaModFix/>
          </a:blip>
          <a:srcRect b="0" l="0" r="0" t="0"/>
          <a:stretch/>
        </p:blipFill>
        <p:spPr>
          <a:xfrm>
            <a:off x="3851920" y="1988840"/>
            <a:ext cx="4869532" cy="3652149"/>
          </a:xfrm>
          <a:prstGeom prst="rect">
            <a:avLst/>
          </a:prstGeom>
          <a:noFill/>
          <a:ln>
            <a:noFill/>
          </a:ln>
        </p:spPr>
      </p:pic>
      <p:pic>
        <p:nvPicPr>
          <p:cNvPr descr="D:\Users\fred.stevens\Desktop\nervous-woman-cartoon-zfif3o.jpg" id="67" name="Google Shape;67;p2"/>
          <p:cNvPicPr preferRelativeResize="0"/>
          <p:nvPr/>
        </p:nvPicPr>
        <p:blipFill rotWithShape="1">
          <a:blip r:embed="rId4">
            <a:alphaModFix/>
          </a:blip>
          <a:srcRect b="0" l="0" r="0" t="0"/>
          <a:stretch/>
        </p:blipFill>
        <p:spPr>
          <a:xfrm>
            <a:off x="88355" y="3356992"/>
            <a:ext cx="2347911" cy="266429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t>Reflexivity in Action 2</a:t>
            </a:r>
            <a:endParaRPr/>
          </a:p>
        </p:txBody>
      </p:sp>
      <p:sp>
        <p:nvSpPr>
          <p:cNvPr id="181" name="Google Shape;181;p20"/>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1C3D"/>
              </a:buClr>
              <a:buSzPts val="2400"/>
              <a:buFont typeface="Verdana"/>
              <a:buChar char="•"/>
            </a:pPr>
            <a:r>
              <a:rPr lang="nl-NL" sz="2400"/>
              <a:t>Read the following text (3 minutes)</a:t>
            </a:r>
            <a:endParaRPr/>
          </a:p>
          <a:p>
            <a:pPr indent="-190500" lvl="0" marL="342900" rtl="0" algn="l">
              <a:spcBef>
                <a:spcPts val="480"/>
              </a:spcBef>
              <a:spcAft>
                <a:spcPts val="0"/>
              </a:spcAft>
              <a:buClr>
                <a:srgbClr val="001C3D"/>
              </a:buClr>
              <a:buSzPts val="2400"/>
              <a:buFont typeface="Verdana"/>
              <a:buNone/>
            </a:pPr>
            <a:r>
              <a:t/>
            </a:r>
            <a:endParaRPr sz="2400"/>
          </a:p>
          <a:p>
            <a:pPr indent="-342900" lvl="0" marL="342900" rtl="0" algn="l">
              <a:spcBef>
                <a:spcPts val="480"/>
              </a:spcBef>
              <a:spcAft>
                <a:spcPts val="0"/>
              </a:spcAft>
              <a:buClr>
                <a:srgbClr val="001C3D"/>
              </a:buClr>
              <a:buSzPts val="2400"/>
              <a:buFont typeface="Verdana"/>
              <a:buChar char="•"/>
            </a:pPr>
            <a:r>
              <a:rPr lang="nl-NL" sz="2400"/>
              <a:t>Re-read and jot down on paper words or phrases about what you see in the text (5 minutes)</a:t>
            </a:r>
            <a:endParaRPr/>
          </a:p>
          <a:p>
            <a:pPr indent="-190500" lvl="0" marL="342900" rtl="0" algn="l">
              <a:spcBef>
                <a:spcPts val="480"/>
              </a:spcBef>
              <a:spcAft>
                <a:spcPts val="0"/>
              </a:spcAft>
              <a:buClr>
                <a:srgbClr val="001C3D"/>
              </a:buClr>
              <a:buSzPts val="2400"/>
              <a:buFont typeface="Verdana"/>
              <a:buNone/>
            </a:pPr>
            <a:r>
              <a:t/>
            </a:r>
            <a:endParaRPr sz="2400"/>
          </a:p>
          <a:p>
            <a:pPr indent="-342900" lvl="0" marL="342900" rtl="0" algn="l">
              <a:spcBef>
                <a:spcPts val="480"/>
              </a:spcBef>
              <a:spcAft>
                <a:spcPts val="0"/>
              </a:spcAft>
              <a:buClr>
                <a:srgbClr val="001C3D"/>
              </a:buClr>
              <a:buSzPts val="2400"/>
              <a:buFont typeface="Verdana"/>
              <a:buChar char="•"/>
            </a:pPr>
            <a:r>
              <a:rPr lang="nl-NL" sz="2400"/>
              <a:t>Discuss in subgroups (10 minutes)</a:t>
            </a:r>
            <a:endParaRPr/>
          </a:p>
          <a:p>
            <a:pPr indent="-285750" lvl="1" marL="742950" rtl="0" algn="l">
              <a:spcBef>
                <a:spcPts val="480"/>
              </a:spcBef>
              <a:spcAft>
                <a:spcPts val="0"/>
              </a:spcAft>
              <a:buClr>
                <a:srgbClr val="001C3D"/>
              </a:buClr>
              <a:buSzPts val="2400"/>
              <a:buFont typeface="Verdana"/>
              <a:buChar char="–"/>
            </a:pPr>
            <a:r>
              <a:rPr lang="nl-NL" sz="2400"/>
              <a:t>Why did you see what you saw in the text?</a:t>
            </a:r>
            <a:endParaRPr/>
          </a:p>
          <a:p>
            <a:pPr indent="-285750" lvl="1" marL="742950" rtl="0" algn="l">
              <a:spcBef>
                <a:spcPts val="480"/>
              </a:spcBef>
              <a:spcAft>
                <a:spcPts val="0"/>
              </a:spcAft>
              <a:buClr>
                <a:srgbClr val="001C3D"/>
              </a:buClr>
              <a:buSzPts val="2400"/>
              <a:buFont typeface="Verdana"/>
              <a:buChar char="–"/>
            </a:pPr>
            <a:r>
              <a:rPr lang="nl-NL" sz="2400"/>
              <a:t>How might another person see it differently?</a:t>
            </a:r>
            <a:endParaRPr/>
          </a:p>
          <a:p>
            <a:pPr indent="-285750" lvl="1" marL="742950" rtl="0" algn="l">
              <a:spcBef>
                <a:spcPts val="480"/>
              </a:spcBef>
              <a:spcAft>
                <a:spcPts val="0"/>
              </a:spcAft>
              <a:buClr>
                <a:srgbClr val="001C3D"/>
              </a:buClr>
              <a:buSzPts val="2400"/>
              <a:buFont typeface="Verdana"/>
              <a:buChar char="–"/>
            </a:pPr>
            <a:r>
              <a:rPr lang="nl-NL" sz="2400"/>
              <a:t>What insights did your peer contribute?</a:t>
            </a:r>
            <a:endParaRPr/>
          </a:p>
          <a:p>
            <a:pPr indent="-133350" lvl="1" marL="742950" rtl="0" algn="l">
              <a:spcBef>
                <a:spcPts val="480"/>
              </a:spcBef>
              <a:spcAft>
                <a:spcPts val="0"/>
              </a:spcAft>
              <a:buClr>
                <a:srgbClr val="001C3D"/>
              </a:buClr>
              <a:buSzPts val="2400"/>
              <a:buFont typeface="Verdana"/>
              <a:buNone/>
            </a:pPr>
            <a:r>
              <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ph idx="4294967295" type="body"/>
          </p:nvPr>
        </p:nvSpPr>
        <p:spPr>
          <a:xfrm>
            <a:off x="323528" y="620687"/>
            <a:ext cx="8352928" cy="5399113"/>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rgbClr val="000000"/>
              </a:buClr>
              <a:buSzPts val="1600"/>
              <a:buFont typeface="Verdana"/>
              <a:buNone/>
            </a:pPr>
            <a:r>
              <a:rPr b="0" i="0" lang="nl-NL" sz="1600">
                <a:solidFill>
                  <a:srgbClr val="000000"/>
                </a:solidFill>
                <a:latin typeface="Verdana"/>
                <a:ea typeface="Verdana"/>
                <a:cs typeface="Verdana"/>
                <a:sym typeface="Verdana"/>
              </a:rPr>
              <a:t>“I was in a multi-disciplinary foot clinic and a man came in and he’s severely obese and he was wheeled in by the paramedics and it was all it was, I didn’t know whether I was supposed to be there or whether I wasn’t supposed to be there and there was a lot of medical staff around and nobody was really communicating with me but I obviously wasn’t allowed to disappear because as a medical student you’re not allowed to leave but you’re not welcome to stay. Erm, they took all of his bandages off and he’s just in quite a bad way really of self-neglect and it was obviously quite humiliating for him to be there and he was surrounded by all these people, and I just generally felt quite ignored. Nothing was being explained to me and the whole, his legs were essentially rotting away so it smelt horrible, and it looked horrible and in the end I got so stressed out by it all I just ended walking out into the reception and bursting into tears, I was like, cos it’s horrible, so that was something that sticks out in my mind, a bad thing. I was in a good mood when I got there, then when I realised what the clinic entailed, I think my mood  fairly quickly…”</a:t>
            </a:r>
            <a:r>
              <a:rPr lang="nl-NL" sz="1600"/>
              <a:t> </a:t>
            </a:r>
            <a:br>
              <a:rPr lang="nl-NL" sz="1600"/>
            </a:b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2"/>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00B050"/>
                </a:solidFill>
              </a:rPr>
              <a:t>Reflexivity</a:t>
            </a:r>
            <a:endParaRPr>
              <a:solidFill>
                <a:srgbClr val="00B050"/>
              </a:solidFill>
            </a:endParaRPr>
          </a:p>
        </p:txBody>
      </p:sp>
      <p:sp>
        <p:nvSpPr>
          <p:cNvPr id="192" name="Google Shape;192;p22"/>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1C3D"/>
              </a:buClr>
              <a:buSzPts val="2800"/>
              <a:buFont typeface="Verdana"/>
              <a:buChar char="•"/>
            </a:pPr>
            <a:r>
              <a:rPr lang="nl-NL" sz="2800"/>
              <a:t>Being reflective of implications of methods, values, biases, decisions, for the knowledge of the social world the researcher generates</a:t>
            </a:r>
            <a:endParaRPr/>
          </a:p>
          <a:p>
            <a:pPr indent="-342900" lvl="0" marL="342900" rtl="0" algn="l">
              <a:spcBef>
                <a:spcPts val="560"/>
              </a:spcBef>
              <a:spcAft>
                <a:spcPts val="0"/>
              </a:spcAft>
              <a:buClr>
                <a:srgbClr val="001C3D"/>
              </a:buClr>
              <a:buSzPts val="2800"/>
              <a:buFont typeface="Verdana"/>
              <a:buChar char="•"/>
            </a:pPr>
            <a:r>
              <a:rPr lang="nl-NL" sz="2800"/>
              <a:t>Being sensitive to the researcher’s cultural, political and social context</a:t>
            </a:r>
            <a:endParaRPr/>
          </a:p>
          <a:p>
            <a:pPr indent="-342900" lvl="0" marL="342900" rtl="0" algn="l">
              <a:spcBef>
                <a:spcPts val="560"/>
              </a:spcBef>
              <a:spcAft>
                <a:spcPts val="0"/>
              </a:spcAft>
              <a:buClr>
                <a:srgbClr val="001C3D"/>
              </a:buClr>
              <a:buSzPts val="2800"/>
              <a:buFont typeface="Verdana"/>
              <a:buChar char="•"/>
            </a:pPr>
            <a:r>
              <a:rPr lang="nl-NL" sz="2800"/>
              <a:t>Being self-critical of beliefs and assumptions</a:t>
            </a:r>
            <a:endParaRPr/>
          </a:p>
          <a:p>
            <a:pPr indent="-342900" lvl="0" marL="342900" rtl="0" algn="l">
              <a:spcBef>
                <a:spcPts val="560"/>
              </a:spcBef>
              <a:spcAft>
                <a:spcPts val="0"/>
              </a:spcAft>
              <a:buClr>
                <a:srgbClr val="001C3D"/>
              </a:buClr>
              <a:buSzPts val="2800"/>
              <a:buFont typeface="Verdana"/>
              <a:buChar char="•"/>
            </a:pPr>
            <a:r>
              <a:rPr lang="nl-NL" sz="2800"/>
              <a:t>Taking account of one’s relationship with those whom one studies</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3"/>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92D050"/>
                </a:solidFill>
              </a:rPr>
              <a:t>Reflexivity</a:t>
            </a:r>
            <a:endParaRPr>
              <a:solidFill>
                <a:srgbClr val="92D050"/>
              </a:solidFill>
            </a:endParaRPr>
          </a:p>
        </p:txBody>
      </p:sp>
      <p:sp>
        <p:nvSpPr>
          <p:cNvPr id="198" name="Google Shape;198;p23"/>
          <p:cNvSpPr txBox="1"/>
          <p:nvPr>
            <p:ph idx="1" type="body"/>
          </p:nvPr>
        </p:nvSpPr>
        <p:spPr>
          <a:xfrm>
            <a:off x="323528" y="1556792"/>
            <a:ext cx="8458200" cy="4474840"/>
          </a:xfrm>
          <a:prstGeom prst="rect">
            <a:avLst/>
          </a:prstGeom>
          <a:noFill/>
          <a:ln>
            <a:noFill/>
          </a:ln>
        </p:spPr>
        <p:txBody>
          <a:bodyPr anchorCtr="0" anchor="t" bIns="0" lIns="0" spcFirstLastPara="1" rIns="0" wrap="square" tIns="0">
            <a:noAutofit/>
          </a:bodyPr>
          <a:lstStyle/>
          <a:p>
            <a:pPr indent="-342900" lvl="0" marL="342900" rtl="0" algn="l">
              <a:lnSpc>
                <a:spcPct val="90000"/>
              </a:lnSpc>
              <a:spcBef>
                <a:spcPts val="0"/>
              </a:spcBef>
              <a:spcAft>
                <a:spcPts val="0"/>
              </a:spcAft>
              <a:buClr>
                <a:srgbClr val="001C3D"/>
              </a:buClr>
              <a:buSzPts val="1600"/>
              <a:buFont typeface="Verdana"/>
              <a:buChar char="•"/>
            </a:pPr>
            <a:r>
              <a:rPr b="1" lang="nl-NL" sz="1600"/>
              <a:t>Possible issues</a:t>
            </a:r>
            <a:endParaRPr sz="1600"/>
          </a:p>
          <a:p>
            <a:pPr indent="-228600" lvl="2" marL="1143000" rtl="0" algn="l">
              <a:spcBef>
                <a:spcPts val="320"/>
              </a:spcBef>
              <a:spcAft>
                <a:spcPts val="0"/>
              </a:spcAft>
              <a:buClr>
                <a:srgbClr val="001C3D"/>
              </a:buClr>
              <a:buSzPts val="1600"/>
              <a:buFont typeface="Arial"/>
              <a:buChar char="•"/>
            </a:pPr>
            <a:r>
              <a:rPr lang="nl-NL" sz="1600"/>
              <a:t>Possible power difference between researcher and participant</a:t>
            </a:r>
            <a:endParaRPr/>
          </a:p>
          <a:p>
            <a:pPr indent="-228600" lvl="2" marL="1143000" rtl="0" algn="l">
              <a:spcBef>
                <a:spcPts val="320"/>
              </a:spcBef>
              <a:spcAft>
                <a:spcPts val="0"/>
              </a:spcAft>
              <a:buClr>
                <a:srgbClr val="001C3D"/>
              </a:buClr>
              <a:buSzPts val="1600"/>
              <a:buFont typeface="Arial"/>
              <a:buChar char="•"/>
            </a:pPr>
            <a:r>
              <a:rPr lang="nl-NL" sz="1600"/>
              <a:t>Background researcher</a:t>
            </a:r>
            <a:endParaRPr/>
          </a:p>
          <a:p>
            <a:pPr indent="-228600" lvl="3" marL="1562100" rtl="0" algn="l">
              <a:spcBef>
                <a:spcPts val="320"/>
              </a:spcBef>
              <a:spcAft>
                <a:spcPts val="0"/>
              </a:spcAft>
              <a:buClr>
                <a:srgbClr val="001C3D"/>
              </a:buClr>
              <a:buSzPts val="1600"/>
              <a:buFont typeface="Arial"/>
              <a:buChar char="–"/>
            </a:pPr>
            <a:r>
              <a:rPr lang="nl-NL" sz="1600"/>
              <a:t>Health Care Professional vs. Patient, Teacher vs. Student </a:t>
            </a:r>
            <a:endParaRPr/>
          </a:p>
          <a:p>
            <a:pPr indent="-228600" lvl="3" marL="1562100" rtl="0" algn="l">
              <a:spcBef>
                <a:spcPts val="320"/>
              </a:spcBef>
              <a:spcAft>
                <a:spcPts val="0"/>
              </a:spcAft>
              <a:buClr>
                <a:srgbClr val="001C3D"/>
              </a:buClr>
              <a:buSzPts val="1600"/>
              <a:buFont typeface="Arial"/>
              <a:buChar char="–"/>
            </a:pPr>
            <a:r>
              <a:rPr lang="nl-NL" sz="1600"/>
              <a:t>Gender, race, occupation, social status can influence choice made</a:t>
            </a:r>
            <a:endParaRPr/>
          </a:p>
          <a:p>
            <a:pPr indent="-228600" lvl="2" marL="1143000" rtl="0" algn="l">
              <a:spcBef>
                <a:spcPts val="320"/>
              </a:spcBef>
              <a:spcAft>
                <a:spcPts val="0"/>
              </a:spcAft>
              <a:buClr>
                <a:srgbClr val="001C3D"/>
              </a:buClr>
              <a:buSzPts val="1600"/>
              <a:buFont typeface="Arial"/>
              <a:buChar char="•"/>
            </a:pPr>
            <a:r>
              <a:rPr lang="nl-NL" sz="1600"/>
              <a:t>Theory used</a:t>
            </a:r>
            <a:endParaRPr/>
          </a:p>
          <a:p>
            <a:pPr indent="-342900" lvl="0" marL="342900" rtl="0" algn="l">
              <a:lnSpc>
                <a:spcPct val="90000"/>
              </a:lnSpc>
              <a:spcBef>
                <a:spcPts val="320"/>
              </a:spcBef>
              <a:spcAft>
                <a:spcPts val="0"/>
              </a:spcAft>
              <a:buClr>
                <a:srgbClr val="001C3D"/>
              </a:buClr>
              <a:buSzPts val="1600"/>
              <a:buFont typeface="Verdana"/>
              <a:buChar char="•"/>
            </a:pPr>
            <a:r>
              <a:rPr b="1" lang="nl-NL" sz="1600"/>
              <a:t>Managing it</a:t>
            </a:r>
            <a:endParaRPr/>
          </a:p>
          <a:p>
            <a:pPr indent="-285750" lvl="1" marL="742950" rtl="0" algn="l">
              <a:lnSpc>
                <a:spcPct val="90000"/>
              </a:lnSpc>
              <a:spcBef>
                <a:spcPts val="320"/>
              </a:spcBef>
              <a:spcAft>
                <a:spcPts val="0"/>
              </a:spcAft>
              <a:buClr>
                <a:srgbClr val="001C3D"/>
              </a:buClr>
              <a:buSzPts val="1600"/>
              <a:buFont typeface="Verdana"/>
              <a:buChar char="–"/>
            </a:pPr>
            <a:r>
              <a:rPr b="1" lang="nl-NL" sz="1600"/>
              <a:t>Reflexive diary</a:t>
            </a:r>
            <a:endParaRPr/>
          </a:p>
          <a:p>
            <a:pPr indent="-285750" lvl="1" marL="742950" rtl="0" algn="l">
              <a:lnSpc>
                <a:spcPct val="90000"/>
              </a:lnSpc>
              <a:spcBef>
                <a:spcPts val="320"/>
              </a:spcBef>
              <a:spcAft>
                <a:spcPts val="0"/>
              </a:spcAft>
              <a:buClr>
                <a:srgbClr val="001C3D"/>
              </a:buClr>
              <a:buSzPts val="1600"/>
              <a:buFont typeface="Verdana"/>
              <a:buChar char="–"/>
            </a:pPr>
            <a:r>
              <a:rPr b="1" lang="nl-NL" sz="1600"/>
              <a:t>Peer debriefing</a:t>
            </a:r>
            <a:endParaRPr/>
          </a:p>
          <a:p>
            <a:pPr indent="-285750" lvl="1" marL="742950" rtl="0" algn="l">
              <a:lnSpc>
                <a:spcPct val="90000"/>
              </a:lnSpc>
              <a:spcBef>
                <a:spcPts val="320"/>
              </a:spcBef>
              <a:spcAft>
                <a:spcPts val="0"/>
              </a:spcAft>
              <a:buClr>
                <a:srgbClr val="001C3D"/>
              </a:buClr>
              <a:buSzPts val="1600"/>
              <a:buFont typeface="Verdana"/>
              <a:buChar char="–"/>
            </a:pPr>
            <a:r>
              <a:rPr b="1" lang="nl-NL" sz="1600"/>
              <a:t>Describe in your paper</a:t>
            </a:r>
            <a:endParaRPr sz="1600"/>
          </a:p>
          <a:p>
            <a:pPr indent="-228600" lvl="2" marL="1143000" rtl="0" algn="l">
              <a:spcBef>
                <a:spcPts val="320"/>
              </a:spcBef>
              <a:spcAft>
                <a:spcPts val="0"/>
              </a:spcAft>
              <a:buClr>
                <a:srgbClr val="001C3D"/>
              </a:buClr>
              <a:buSzPts val="1600"/>
              <a:buFont typeface="Arial"/>
              <a:buChar char="•"/>
            </a:pPr>
            <a:r>
              <a:rPr lang="nl-NL" sz="1600"/>
              <a:t>Characteristics of the research and the research that could act as ‘confounders’</a:t>
            </a:r>
            <a:endParaRPr/>
          </a:p>
          <a:p>
            <a:pPr indent="-228600" lvl="2" marL="1143000" rtl="0" algn="l">
              <a:spcBef>
                <a:spcPts val="320"/>
              </a:spcBef>
              <a:spcAft>
                <a:spcPts val="0"/>
              </a:spcAft>
              <a:buClr>
                <a:srgbClr val="001C3D"/>
              </a:buClr>
              <a:buSzPts val="1600"/>
              <a:buFont typeface="Arial"/>
              <a:buChar char="•"/>
            </a:pPr>
            <a:r>
              <a:rPr lang="nl-NL" sz="1600"/>
              <a:t>Theory used in the designing of the research</a:t>
            </a:r>
            <a:endParaRPr/>
          </a:p>
          <a:p>
            <a:pPr indent="-228600" lvl="2" marL="1143000" rtl="0" algn="l">
              <a:spcBef>
                <a:spcPts val="320"/>
              </a:spcBef>
              <a:spcAft>
                <a:spcPts val="0"/>
              </a:spcAft>
              <a:buClr>
                <a:srgbClr val="001C3D"/>
              </a:buClr>
              <a:buSzPts val="1600"/>
              <a:buFont typeface="Arial"/>
              <a:buChar char="•"/>
            </a:pPr>
            <a:r>
              <a:rPr lang="nl-NL" sz="1600"/>
              <a:t>Realist tales: confident, dispassionate third-person accounts of culture</a:t>
            </a:r>
            <a:endParaRPr/>
          </a:p>
          <a:p>
            <a:pPr indent="-228600" lvl="2" marL="1143000" rtl="0" algn="l">
              <a:spcBef>
                <a:spcPts val="320"/>
              </a:spcBef>
              <a:spcAft>
                <a:spcPts val="0"/>
              </a:spcAft>
              <a:buClr>
                <a:srgbClr val="001C3D"/>
              </a:buClr>
              <a:buSzPts val="1600"/>
              <a:buFont typeface="Arial"/>
              <a:buChar char="•"/>
            </a:pPr>
            <a:r>
              <a:rPr lang="nl-NL" sz="1600"/>
              <a:t>Confessional tales: detailing how research was carried out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4"/>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00B050"/>
                </a:solidFill>
              </a:rPr>
              <a:t>Main steps</a:t>
            </a:r>
            <a:endParaRPr/>
          </a:p>
        </p:txBody>
      </p:sp>
      <p:sp>
        <p:nvSpPr>
          <p:cNvPr id="204" name="Google Shape;204;p24"/>
          <p:cNvSpPr txBox="1"/>
          <p:nvPr>
            <p:ph idx="1" type="body"/>
          </p:nvPr>
        </p:nvSpPr>
        <p:spPr>
          <a:xfrm>
            <a:off x="533400" y="1676409"/>
            <a:ext cx="8458200" cy="4535100"/>
          </a:xfrm>
          <a:prstGeom prst="rect">
            <a:avLst/>
          </a:prstGeom>
          <a:noFill/>
          <a:ln>
            <a:noFill/>
          </a:ln>
        </p:spPr>
        <p:txBody>
          <a:bodyPr anchorCtr="0" anchor="t" bIns="0" lIns="0" spcFirstLastPara="1" rIns="0" wrap="square" tIns="0">
            <a:noAutofit/>
          </a:bodyPr>
          <a:lstStyle/>
          <a:p>
            <a:pPr indent="-501650" lvl="0" marL="514350" rtl="0" algn="l">
              <a:spcBef>
                <a:spcPts val="0"/>
              </a:spcBef>
              <a:spcAft>
                <a:spcPts val="0"/>
              </a:spcAft>
              <a:buClr>
                <a:srgbClr val="001C3D"/>
              </a:buClr>
              <a:buSzPts val="3000"/>
              <a:buFont typeface="Verdana"/>
              <a:buAutoNum type="arabicPeriod"/>
            </a:pPr>
            <a:r>
              <a:rPr lang="nl-NL" sz="3000"/>
              <a:t>General research questions</a:t>
            </a:r>
            <a:endParaRPr sz="3000"/>
          </a:p>
          <a:p>
            <a:pPr indent="-501650" lvl="0" marL="514350" rtl="0" algn="l">
              <a:spcBef>
                <a:spcPts val="640"/>
              </a:spcBef>
              <a:spcAft>
                <a:spcPts val="0"/>
              </a:spcAft>
              <a:buClr>
                <a:srgbClr val="001C3D"/>
              </a:buClr>
              <a:buSzPts val="3000"/>
              <a:buFont typeface="Verdana"/>
              <a:buAutoNum type="arabicPeriod"/>
            </a:pPr>
            <a:r>
              <a:rPr lang="nl-NL" sz="3000"/>
              <a:t>Selection of site(s) and subjects</a:t>
            </a:r>
            <a:endParaRPr sz="3000"/>
          </a:p>
          <a:p>
            <a:pPr indent="-501650" lvl="0" marL="514350" rtl="0" algn="l">
              <a:spcBef>
                <a:spcPts val="640"/>
              </a:spcBef>
              <a:spcAft>
                <a:spcPts val="0"/>
              </a:spcAft>
              <a:buClr>
                <a:srgbClr val="001C3D"/>
              </a:buClr>
              <a:buSzPts val="3000"/>
              <a:buFont typeface="Verdana"/>
              <a:buAutoNum type="arabicPeriod"/>
            </a:pPr>
            <a:r>
              <a:rPr lang="nl-NL" sz="3000"/>
              <a:t>Collection of relevant data</a:t>
            </a:r>
            <a:endParaRPr sz="3000"/>
          </a:p>
          <a:p>
            <a:pPr indent="-501650" lvl="0" marL="514350" rtl="0" algn="l">
              <a:spcBef>
                <a:spcPts val="640"/>
              </a:spcBef>
              <a:spcAft>
                <a:spcPts val="0"/>
              </a:spcAft>
              <a:buClr>
                <a:srgbClr val="001C3D"/>
              </a:buClr>
              <a:buSzPts val="3000"/>
              <a:buFont typeface="Verdana"/>
              <a:buAutoNum type="arabicPeriod"/>
            </a:pPr>
            <a:r>
              <a:rPr lang="nl-NL" sz="3000"/>
              <a:t>Interpretation of data</a:t>
            </a:r>
            <a:endParaRPr sz="3000"/>
          </a:p>
          <a:p>
            <a:pPr indent="-514350" lvl="0" marL="514350" rtl="0" algn="l">
              <a:spcBef>
                <a:spcPts val="640"/>
              </a:spcBef>
              <a:spcAft>
                <a:spcPts val="0"/>
              </a:spcAft>
              <a:buClr>
                <a:srgbClr val="001C3D"/>
              </a:buClr>
              <a:buSzPts val="3200"/>
              <a:buFont typeface="Verdana"/>
              <a:buAutoNum type="arabicPeriod"/>
            </a:pPr>
            <a:r>
              <a:rPr lang="nl-NL" sz="3000"/>
              <a:t>Conceptual and theoretical work </a:t>
            </a:r>
            <a:endParaRPr sz="3000"/>
          </a:p>
          <a:p>
            <a:pPr indent="0" lvl="0" marL="342900" rtl="0" algn="l">
              <a:spcBef>
                <a:spcPts val="640"/>
              </a:spcBef>
              <a:spcAft>
                <a:spcPts val="0"/>
              </a:spcAft>
              <a:buNone/>
            </a:pPr>
            <a:r>
              <a:rPr lang="nl-NL" sz="2700"/>
              <a:t>(tighter RQs, collection of further data)</a:t>
            </a:r>
            <a:endParaRPr sz="2700"/>
          </a:p>
          <a:p>
            <a:pPr indent="-501650" lvl="0" marL="514350" rtl="0" algn="l">
              <a:spcBef>
                <a:spcPts val="640"/>
              </a:spcBef>
              <a:spcAft>
                <a:spcPts val="0"/>
              </a:spcAft>
              <a:buClr>
                <a:srgbClr val="001C3D"/>
              </a:buClr>
              <a:buSzPts val="3000"/>
              <a:buFont typeface="Verdana"/>
              <a:buAutoNum type="arabicPeriod"/>
            </a:pPr>
            <a:r>
              <a:rPr lang="nl-NL" sz="3000"/>
              <a:t>Writing up findings</a:t>
            </a:r>
            <a:endParaRPr sz="3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5"/>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595959"/>
                </a:solidFill>
              </a:rPr>
              <a:t>The process of deduction and induction</a:t>
            </a:r>
            <a:endParaRPr>
              <a:solidFill>
                <a:srgbClr val="595959"/>
              </a:solidFill>
            </a:endParaRPr>
          </a:p>
        </p:txBody>
      </p:sp>
      <p:pic>
        <p:nvPicPr>
          <p:cNvPr descr="Diagram&#10;&#10;Description automatically generated" id="210" name="Google Shape;210;p25"/>
          <p:cNvPicPr preferRelativeResize="0"/>
          <p:nvPr/>
        </p:nvPicPr>
        <p:blipFill rotWithShape="1">
          <a:blip r:embed="rId3">
            <a:alphaModFix/>
          </a:blip>
          <a:srcRect b="0" l="0" r="0" t="23026"/>
          <a:stretch/>
        </p:blipFill>
        <p:spPr>
          <a:xfrm>
            <a:off x="1108380" y="1507493"/>
            <a:ext cx="6851040" cy="3960440"/>
          </a:xfrm>
          <a:prstGeom prst="rect">
            <a:avLst/>
          </a:prstGeom>
          <a:noFill/>
          <a:ln>
            <a:noFill/>
          </a:ln>
        </p:spPr>
      </p:pic>
      <p:sp>
        <p:nvSpPr>
          <p:cNvPr id="211" name="Google Shape;211;p25"/>
          <p:cNvSpPr/>
          <p:nvPr/>
        </p:nvSpPr>
        <p:spPr>
          <a:xfrm>
            <a:off x="1979712" y="4880910"/>
            <a:ext cx="185230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2400">
                <a:solidFill>
                  <a:srgbClr val="00B050"/>
                </a:solidFill>
                <a:latin typeface="Verdana"/>
                <a:ea typeface="Verdana"/>
                <a:cs typeface="Verdana"/>
                <a:sym typeface="Verdana"/>
              </a:rPr>
              <a:t>Qualitative</a:t>
            </a:r>
            <a:endParaRPr sz="2400">
              <a:solidFill>
                <a:srgbClr val="001C3D"/>
              </a:solidFill>
              <a:latin typeface="Verdana"/>
              <a:ea typeface="Verdana"/>
              <a:cs typeface="Verdana"/>
              <a:sym typeface="Verdana"/>
            </a:endParaRPr>
          </a:p>
        </p:txBody>
      </p:sp>
      <p:sp>
        <p:nvSpPr>
          <p:cNvPr id="212" name="Google Shape;212;p25"/>
          <p:cNvSpPr/>
          <p:nvPr/>
        </p:nvSpPr>
        <p:spPr>
          <a:xfrm>
            <a:off x="4860032" y="1409749"/>
            <a:ext cx="20847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2400">
                <a:solidFill>
                  <a:srgbClr val="FF0000"/>
                </a:solidFill>
                <a:latin typeface="Verdana"/>
                <a:ea typeface="Verdana"/>
                <a:cs typeface="Verdana"/>
                <a:sym typeface="Verdana"/>
              </a:rPr>
              <a:t>Quantitative</a:t>
            </a:r>
            <a:endParaRPr sz="2400">
              <a:solidFill>
                <a:srgbClr val="001C3D"/>
              </a:solidFill>
              <a:latin typeface="Verdana"/>
              <a:ea typeface="Verdana"/>
              <a:cs typeface="Verdana"/>
              <a:sym typeface="Verdana"/>
            </a:endParaRPr>
          </a:p>
        </p:txBody>
      </p:sp>
      <p:sp>
        <p:nvSpPr>
          <p:cNvPr id="213" name="Google Shape;213;p25"/>
          <p:cNvSpPr/>
          <p:nvPr/>
        </p:nvSpPr>
        <p:spPr>
          <a:xfrm>
            <a:off x="5749620" y="1774144"/>
            <a:ext cx="4572000" cy="83099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FF0000"/>
              </a:buClr>
              <a:buSzPts val="1600"/>
              <a:buFont typeface="Arial"/>
              <a:buChar char="•"/>
            </a:pPr>
            <a:r>
              <a:rPr lang="nl-NL" sz="1600">
                <a:solidFill>
                  <a:srgbClr val="FF0000"/>
                </a:solidFill>
                <a:latin typeface="Verdana"/>
                <a:ea typeface="Verdana"/>
                <a:cs typeface="Verdana"/>
                <a:sym typeface="Verdana"/>
              </a:rPr>
              <a:t>testing of theory </a:t>
            </a:r>
            <a:endParaRPr/>
          </a:p>
          <a:p>
            <a:pPr indent="-342900" lvl="0" marL="342900" marR="0" rtl="0" algn="l">
              <a:spcBef>
                <a:spcPts val="0"/>
              </a:spcBef>
              <a:spcAft>
                <a:spcPts val="0"/>
              </a:spcAft>
              <a:buClr>
                <a:srgbClr val="FF0000"/>
              </a:buClr>
              <a:buSzPts val="1600"/>
              <a:buFont typeface="Arial"/>
              <a:buChar char="•"/>
            </a:pPr>
            <a:r>
              <a:rPr lang="nl-NL" sz="1600">
                <a:solidFill>
                  <a:srgbClr val="FF0000"/>
                </a:solidFill>
                <a:latin typeface="Verdana"/>
                <a:ea typeface="Verdana"/>
                <a:cs typeface="Verdana"/>
                <a:sym typeface="Verdana"/>
              </a:rPr>
              <a:t>natural science model</a:t>
            </a:r>
            <a:endParaRPr/>
          </a:p>
          <a:p>
            <a:pPr indent="-342900" lvl="0" marL="342900" marR="0" rtl="0" algn="l">
              <a:spcBef>
                <a:spcPts val="0"/>
              </a:spcBef>
              <a:spcAft>
                <a:spcPts val="0"/>
              </a:spcAft>
              <a:buClr>
                <a:srgbClr val="FF0000"/>
              </a:buClr>
              <a:buSzPts val="1600"/>
              <a:buFont typeface="Arial"/>
              <a:buChar char="•"/>
            </a:pPr>
            <a:r>
              <a:rPr lang="nl-NL" sz="1600">
                <a:solidFill>
                  <a:srgbClr val="FF0000"/>
                </a:solidFill>
                <a:latin typeface="Verdana"/>
                <a:ea typeface="Verdana"/>
                <a:cs typeface="Verdana"/>
                <a:sym typeface="Verdana"/>
              </a:rPr>
              <a:t>positivism</a:t>
            </a:r>
            <a:endParaRPr sz="1600">
              <a:solidFill>
                <a:srgbClr val="FF0000"/>
              </a:solidFill>
              <a:latin typeface="Verdana"/>
              <a:ea typeface="Verdana"/>
              <a:cs typeface="Verdana"/>
              <a:sym typeface="Verdana"/>
            </a:endParaRPr>
          </a:p>
        </p:txBody>
      </p:sp>
      <p:sp>
        <p:nvSpPr>
          <p:cNvPr id="214" name="Google Shape;214;p25"/>
          <p:cNvSpPr/>
          <p:nvPr/>
        </p:nvSpPr>
        <p:spPr>
          <a:xfrm>
            <a:off x="2247900" y="5285740"/>
            <a:ext cx="4572000" cy="58477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B050"/>
              </a:buClr>
              <a:buSzPts val="1600"/>
              <a:buFont typeface="Arial"/>
              <a:buChar char="•"/>
            </a:pPr>
            <a:r>
              <a:rPr lang="nl-NL" sz="1600">
                <a:solidFill>
                  <a:srgbClr val="00B050"/>
                </a:solidFill>
                <a:latin typeface="Verdana"/>
                <a:ea typeface="Verdana"/>
                <a:cs typeface="Verdana"/>
                <a:sym typeface="Verdana"/>
              </a:rPr>
              <a:t>Generation of theory</a:t>
            </a:r>
            <a:endParaRPr sz="1600">
              <a:solidFill>
                <a:srgbClr val="00B050"/>
              </a:solidFill>
              <a:latin typeface="Verdana"/>
              <a:ea typeface="Verdana"/>
              <a:cs typeface="Verdana"/>
              <a:sym typeface="Verdana"/>
            </a:endParaRPr>
          </a:p>
          <a:p>
            <a:pPr indent="-285750" lvl="0" marL="285750" marR="0" rtl="0" algn="l">
              <a:spcBef>
                <a:spcPts val="0"/>
              </a:spcBef>
              <a:spcAft>
                <a:spcPts val="0"/>
              </a:spcAft>
              <a:buClr>
                <a:srgbClr val="00B050"/>
              </a:buClr>
              <a:buSzPts val="1600"/>
              <a:buFont typeface="Arial"/>
              <a:buChar char="•"/>
            </a:pPr>
            <a:r>
              <a:rPr lang="nl-NL" sz="1600">
                <a:solidFill>
                  <a:srgbClr val="00B050"/>
                </a:solidFill>
                <a:latin typeface="Verdana"/>
                <a:ea typeface="Verdana"/>
                <a:cs typeface="Verdana"/>
                <a:sym typeface="Verdana"/>
              </a:rPr>
              <a:t>Interpretivism/constructivism</a:t>
            </a:r>
            <a:endParaRPr sz="1600">
              <a:solidFill>
                <a:srgbClr val="00B050"/>
              </a:solidFill>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7"/>
          <p:cNvSpPr txBox="1"/>
          <p:nvPr>
            <p:ph type="title"/>
          </p:nvPr>
        </p:nvSpPr>
        <p:spPr>
          <a:xfrm>
            <a:off x="179512" y="786714"/>
            <a:ext cx="9451776"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sz="2800">
                <a:solidFill>
                  <a:srgbClr val="7373D1"/>
                </a:solidFill>
              </a:rPr>
              <a:t>Research Questions in Qualitative Research</a:t>
            </a:r>
            <a:endParaRPr/>
          </a:p>
        </p:txBody>
      </p:sp>
      <p:sp>
        <p:nvSpPr>
          <p:cNvPr id="220" name="Google Shape;220;p27"/>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1C3D"/>
              </a:buClr>
              <a:buSzPts val="3200"/>
              <a:buFont typeface="Verdana"/>
              <a:buChar char="•"/>
            </a:pPr>
            <a:r>
              <a:rPr lang="nl-NL"/>
              <a:t>Varying degrees of explicitness:</a:t>
            </a:r>
            <a:endParaRPr/>
          </a:p>
          <a:p>
            <a:pPr indent="0" lvl="0" marL="0" rtl="0" algn="l">
              <a:spcBef>
                <a:spcPts val="480"/>
              </a:spcBef>
              <a:spcAft>
                <a:spcPts val="0"/>
              </a:spcAft>
              <a:buClr>
                <a:srgbClr val="001C3D"/>
              </a:buClr>
              <a:buSzPts val="2400"/>
              <a:buFont typeface="Verdana"/>
              <a:buNone/>
            </a:pPr>
            <a:r>
              <a:rPr lang="nl-NL" sz="2400"/>
              <a:t>	‘We thought to understand…’</a:t>
            </a:r>
            <a:endParaRPr/>
          </a:p>
          <a:p>
            <a:pPr indent="0" lvl="0" marL="0" rtl="0" algn="l">
              <a:spcBef>
                <a:spcPts val="640"/>
              </a:spcBef>
              <a:spcAft>
                <a:spcPts val="0"/>
              </a:spcAft>
              <a:buClr>
                <a:srgbClr val="001C3D"/>
              </a:buClr>
              <a:buSzPts val="3200"/>
              <a:buFont typeface="Verdana"/>
              <a:buNone/>
            </a:pPr>
            <a:r>
              <a:rPr lang="nl-NL"/>
              <a:t>Versus</a:t>
            </a:r>
            <a:endParaRPr/>
          </a:p>
          <a:p>
            <a:pPr indent="0" lvl="0" marL="0" rtl="0" algn="l">
              <a:spcBef>
                <a:spcPts val="480"/>
              </a:spcBef>
              <a:spcAft>
                <a:spcPts val="0"/>
              </a:spcAft>
              <a:buClr>
                <a:srgbClr val="001C3D"/>
              </a:buClr>
              <a:buSzPts val="2400"/>
              <a:buFont typeface="Verdana"/>
              <a:buNone/>
            </a:pPr>
            <a:r>
              <a:t/>
            </a:r>
            <a:endParaRPr sz="2400"/>
          </a:p>
          <a:p>
            <a:pPr indent="0" lvl="1" marL="400050" rtl="0" algn="l">
              <a:spcBef>
                <a:spcPts val="400"/>
              </a:spcBef>
              <a:spcAft>
                <a:spcPts val="0"/>
              </a:spcAft>
              <a:buClr>
                <a:srgbClr val="001C3D"/>
              </a:buClr>
              <a:buSzPts val="2000"/>
              <a:buFont typeface="Verdana"/>
              <a:buNone/>
            </a:pPr>
            <a:r>
              <a:rPr lang="nl-NL" sz="2000"/>
              <a:t>- What resources do students use?</a:t>
            </a:r>
            <a:endParaRPr/>
          </a:p>
          <a:p>
            <a:pPr indent="0" lvl="1" marL="400050" rtl="0" algn="l">
              <a:spcBef>
                <a:spcPts val="400"/>
              </a:spcBef>
              <a:spcAft>
                <a:spcPts val="0"/>
              </a:spcAft>
              <a:buClr>
                <a:srgbClr val="001C3D"/>
              </a:buClr>
              <a:buSzPts val="2000"/>
              <a:buFont typeface="Verdana"/>
              <a:buNone/>
            </a:pPr>
            <a:r>
              <a:rPr lang="nl-NL" sz="2000"/>
              <a:t>- What notions do teachers have about…?</a:t>
            </a:r>
            <a:endParaRPr/>
          </a:p>
          <a:p>
            <a:pPr indent="0" lvl="1" marL="400050" rtl="0" algn="l">
              <a:spcBef>
                <a:spcPts val="400"/>
              </a:spcBef>
              <a:spcAft>
                <a:spcPts val="0"/>
              </a:spcAft>
              <a:buClr>
                <a:srgbClr val="001C3D"/>
              </a:buClr>
              <a:buSzPts val="2000"/>
              <a:buFont typeface="Verdana"/>
              <a:buNone/>
            </a:pPr>
            <a:r>
              <a:rPr lang="nl-NL" sz="2000"/>
              <a:t>- How do our respondents create a new balance of activities after moving into the clinical years?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8"/>
          <p:cNvSpPr txBox="1"/>
          <p:nvPr>
            <p:ph type="title"/>
          </p:nvPr>
        </p:nvSpPr>
        <p:spPr>
          <a:xfrm>
            <a:off x="342900" y="692696"/>
            <a:ext cx="8458200" cy="90750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3C8C92"/>
                </a:solidFill>
              </a:rPr>
              <a:t>What do you think of the following qualitative research questions?</a:t>
            </a:r>
            <a:endParaRPr>
              <a:solidFill>
                <a:srgbClr val="3C8C92"/>
              </a:solidFill>
            </a:endParaRPr>
          </a:p>
        </p:txBody>
      </p:sp>
      <p:sp>
        <p:nvSpPr>
          <p:cNvPr id="226" name="Google Shape;226;p28"/>
          <p:cNvSpPr txBox="1"/>
          <p:nvPr>
            <p:ph idx="1" type="body"/>
          </p:nvPr>
        </p:nvSpPr>
        <p:spPr>
          <a:xfrm>
            <a:off x="304800" y="1978496"/>
            <a:ext cx="8458200" cy="4114800"/>
          </a:xfrm>
          <a:prstGeom prst="rect">
            <a:avLst/>
          </a:prstGeom>
          <a:noFill/>
          <a:ln>
            <a:noFill/>
          </a:ln>
        </p:spPr>
        <p:txBody>
          <a:bodyPr anchorCtr="0" anchor="t" bIns="0" lIns="0" spcFirstLastPara="1" rIns="0" wrap="square" tIns="0">
            <a:noAutofit/>
          </a:bodyPr>
          <a:lstStyle/>
          <a:p>
            <a:pPr indent="-514350" lvl="0" marL="514350" rtl="0" algn="l">
              <a:spcBef>
                <a:spcPts val="0"/>
              </a:spcBef>
              <a:spcAft>
                <a:spcPts val="0"/>
              </a:spcAft>
              <a:buClr>
                <a:srgbClr val="242021"/>
              </a:buClr>
              <a:buSzPts val="2800"/>
              <a:buFont typeface="Verdana"/>
              <a:buAutoNum type="arabicPeriod"/>
            </a:pPr>
            <a:r>
              <a:rPr b="0" i="0" lang="nl-NL" sz="2800">
                <a:solidFill>
                  <a:srgbClr val="242021"/>
                </a:solidFill>
                <a:latin typeface="Verdana"/>
                <a:ea typeface="Verdana"/>
                <a:cs typeface="Verdana"/>
                <a:sym typeface="Verdana"/>
              </a:rPr>
              <a:t>Should philosophy be included in the medical school curriculum?</a:t>
            </a:r>
            <a:endParaRPr/>
          </a:p>
          <a:p>
            <a:pPr indent="-514350" lvl="0" marL="514350" rtl="0" algn="l">
              <a:spcBef>
                <a:spcPts val="560"/>
              </a:spcBef>
              <a:spcAft>
                <a:spcPts val="0"/>
              </a:spcAft>
              <a:buClr>
                <a:srgbClr val="242021"/>
              </a:buClr>
              <a:buSzPts val="2800"/>
              <a:buFont typeface="Verdana"/>
              <a:buAutoNum type="arabicPeriod"/>
            </a:pPr>
            <a:r>
              <a:rPr b="0" i="0" lang="nl-NL" sz="2800">
                <a:solidFill>
                  <a:srgbClr val="242021"/>
                </a:solidFill>
                <a:latin typeface="Verdana"/>
                <a:ea typeface="Verdana"/>
                <a:cs typeface="Verdana"/>
                <a:sym typeface="Verdana"/>
              </a:rPr>
              <a:t>What is the best way to teach professional behaviour?</a:t>
            </a:r>
            <a:endParaRPr/>
          </a:p>
          <a:p>
            <a:pPr indent="-514350" lvl="0" marL="514350" rtl="0" algn="l">
              <a:spcBef>
                <a:spcPts val="560"/>
              </a:spcBef>
              <a:spcAft>
                <a:spcPts val="0"/>
              </a:spcAft>
              <a:buClr>
                <a:srgbClr val="242021"/>
              </a:buClr>
              <a:buSzPts val="2800"/>
              <a:buFont typeface="Verdana"/>
              <a:buAutoNum type="arabicPeriod"/>
            </a:pPr>
            <a:r>
              <a:rPr b="0" i="0" lang="nl-NL" sz="2800">
                <a:solidFill>
                  <a:srgbClr val="242021"/>
                </a:solidFill>
                <a:latin typeface="Verdana"/>
                <a:ea typeface="Verdana"/>
                <a:cs typeface="Verdana"/>
                <a:sym typeface="Verdana"/>
              </a:rPr>
              <a:t>What would medical schools be like today if COVID-19 had not occurred?</a:t>
            </a:r>
            <a:endParaRPr/>
          </a:p>
          <a:p>
            <a:pPr indent="-514350" lvl="0" marL="514350" rtl="0" algn="l">
              <a:spcBef>
                <a:spcPts val="560"/>
              </a:spcBef>
              <a:spcAft>
                <a:spcPts val="0"/>
              </a:spcAft>
              <a:buClr>
                <a:srgbClr val="242021"/>
              </a:buClr>
              <a:buSzPts val="2800"/>
              <a:buFont typeface="Verdana"/>
              <a:buAutoNum type="arabicPeriod"/>
            </a:pPr>
            <a:r>
              <a:rPr lang="nl-NL" sz="2800">
                <a:solidFill>
                  <a:srgbClr val="242021"/>
                </a:solidFill>
                <a:latin typeface="Verdana"/>
                <a:ea typeface="Verdana"/>
                <a:cs typeface="Verdana"/>
                <a:sym typeface="Verdana"/>
              </a:rPr>
              <a:t>How can deans improve faculty morale at low performing faculty departments?</a:t>
            </a:r>
            <a:endParaRPr sz="2800">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9"/>
          <p:cNvSpPr txBox="1"/>
          <p:nvPr>
            <p:ph type="title"/>
          </p:nvPr>
        </p:nvSpPr>
        <p:spPr>
          <a:xfrm>
            <a:off x="304800" y="90872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nl-NL" sz="3200">
                <a:solidFill>
                  <a:srgbClr val="00ADEE"/>
                </a:solidFill>
                <a:latin typeface="Arial"/>
                <a:ea typeface="Arial"/>
                <a:cs typeface="Arial"/>
                <a:sym typeface="Arial"/>
              </a:rPr>
              <a:t>Characteristics of Good Research Questions</a:t>
            </a:r>
            <a:endParaRPr/>
          </a:p>
        </p:txBody>
      </p:sp>
      <p:sp>
        <p:nvSpPr>
          <p:cNvPr id="232" name="Google Shape;232;p29"/>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242021"/>
              </a:buClr>
              <a:buSzPts val="2000"/>
              <a:buFont typeface="Verdana"/>
              <a:buChar char="•"/>
            </a:pPr>
            <a:r>
              <a:rPr b="0" i="0" lang="nl-NL" sz="2000">
                <a:solidFill>
                  <a:srgbClr val="242021"/>
                </a:solidFill>
                <a:latin typeface="Verdana"/>
                <a:ea typeface="Verdana"/>
                <a:cs typeface="Verdana"/>
                <a:sym typeface="Verdana"/>
              </a:rPr>
              <a:t>The question is </a:t>
            </a:r>
            <a:r>
              <a:rPr b="0" i="1" lang="nl-NL" sz="2000">
                <a:solidFill>
                  <a:srgbClr val="FF0000"/>
                </a:solidFill>
                <a:latin typeface="Verdana"/>
                <a:ea typeface="Verdana"/>
                <a:cs typeface="Verdana"/>
                <a:sym typeface="Verdana"/>
              </a:rPr>
              <a:t>feasible</a:t>
            </a:r>
            <a:r>
              <a:rPr b="0" i="1" lang="nl-NL" sz="2000">
                <a:solidFill>
                  <a:srgbClr val="242021"/>
                </a:solidFill>
                <a:latin typeface="Verdana"/>
                <a:ea typeface="Verdana"/>
                <a:cs typeface="Verdana"/>
                <a:sym typeface="Verdana"/>
              </a:rPr>
              <a:t> </a:t>
            </a:r>
            <a:r>
              <a:rPr b="0" i="0" lang="nl-NL" sz="2000">
                <a:solidFill>
                  <a:srgbClr val="242021"/>
                </a:solidFill>
                <a:latin typeface="Verdana"/>
                <a:ea typeface="Verdana"/>
                <a:cs typeface="Verdana"/>
                <a:sym typeface="Verdana"/>
              </a:rPr>
              <a:t>(i.e., it can be investigated</a:t>
            </a:r>
            <a:br>
              <a:rPr b="0" i="0" lang="nl-NL" sz="2000">
                <a:solidFill>
                  <a:srgbClr val="242021"/>
                </a:solidFill>
                <a:latin typeface="Verdana"/>
                <a:ea typeface="Verdana"/>
                <a:cs typeface="Verdana"/>
                <a:sym typeface="Verdana"/>
              </a:rPr>
            </a:br>
            <a:r>
              <a:rPr b="0" i="0" lang="nl-NL" sz="2000">
                <a:solidFill>
                  <a:srgbClr val="242021"/>
                </a:solidFill>
                <a:latin typeface="Verdana"/>
                <a:ea typeface="Verdana"/>
                <a:cs typeface="Verdana"/>
                <a:sym typeface="Verdana"/>
              </a:rPr>
              <a:t>without expending an undue amount of time, energy,</a:t>
            </a:r>
            <a:br>
              <a:rPr b="0" i="0" lang="nl-NL" sz="2000">
                <a:solidFill>
                  <a:srgbClr val="242021"/>
                </a:solidFill>
                <a:latin typeface="Verdana"/>
                <a:ea typeface="Verdana"/>
                <a:cs typeface="Verdana"/>
                <a:sym typeface="Verdana"/>
              </a:rPr>
            </a:br>
            <a:r>
              <a:rPr b="0" i="0" lang="nl-NL" sz="2000">
                <a:solidFill>
                  <a:srgbClr val="242021"/>
                </a:solidFill>
                <a:latin typeface="Verdana"/>
                <a:ea typeface="Verdana"/>
                <a:cs typeface="Verdana"/>
                <a:sym typeface="Verdana"/>
              </a:rPr>
              <a:t>or money).</a:t>
            </a:r>
            <a:endParaRPr sz="2000">
              <a:solidFill>
                <a:srgbClr val="242021"/>
              </a:solidFill>
              <a:latin typeface="Verdana"/>
              <a:ea typeface="Verdana"/>
              <a:cs typeface="Verdana"/>
              <a:sym typeface="Verdana"/>
            </a:endParaRPr>
          </a:p>
          <a:p>
            <a:pPr indent="-342900" lvl="0" marL="342900" rtl="0" algn="l">
              <a:spcBef>
                <a:spcPts val="400"/>
              </a:spcBef>
              <a:spcAft>
                <a:spcPts val="0"/>
              </a:spcAft>
              <a:buClr>
                <a:srgbClr val="242021"/>
              </a:buClr>
              <a:buSzPts val="2000"/>
              <a:buFont typeface="Verdana"/>
              <a:buChar char="•"/>
            </a:pPr>
            <a:r>
              <a:rPr b="0" i="0" lang="nl-NL" sz="2000">
                <a:solidFill>
                  <a:srgbClr val="242021"/>
                </a:solidFill>
                <a:latin typeface="Verdana"/>
                <a:ea typeface="Verdana"/>
                <a:cs typeface="Verdana"/>
                <a:sym typeface="Verdana"/>
              </a:rPr>
              <a:t>The question is </a:t>
            </a:r>
            <a:r>
              <a:rPr b="0" i="1" lang="nl-NL" sz="2000">
                <a:solidFill>
                  <a:srgbClr val="FF0000"/>
                </a:solidFill>
                <a:latin typeface="Verdana"/>
                <a:ea typeface="Verdana"/>
                <a:cs typeface="Verdana"/>
                <a:sym typeface="Verdana"/>
              </a:rPr>
              <a:t>clear</a:t>
            </a:r>
            <a:r>
              <a:rPr b="0" i="1" lang="nl-NL" sz="2000">
                <a:solidFill>
                  <a:srgbClr val="242021"/>
                </a:solidFill>
                <a:latin typeface="Verdana"/>
                <a:ea typeface="Verdana"/>
                <a:cs typeface="Verdana"/>
                <a:sym typeface="Verdana"/>
              </a:rPr>
              <a:t> </a:t>
            </a:r>
            <a:r>
              <a:rPr b="0" i="0" lang="nl-NL" sz="2000">
                <a:solidFill>
                  <a:srgbClr val="242021"/>
                </a:solidFill>
                <a:latin typeface="Verdana"/>
                <a:ea typeface="Verdana"/>
                <a:cs typeface="Verdana"/>
                <a:sym typeface="Verdana"/>
              </a:rPr>
              <a:t>(i.e., most people would agree</a:t>
            </a:r>
            <a:br>
              <a:rPr b="0" i="0" lang="nl-NL" sz="2000">
                <a:solidFill>
                  <a:srgbClr val="242021"/>
                </a:solidFill>
                <a:latin typeface="Verdana"/>
                <a:ea typeface="Verdana"/>
                <a:cs typeface="Verdana"/>
                <a:sym typeface="Verdana"/>
              </a:rPr>
            </a:br>
            <a:r>
              <a:rPr b="0" i="0" lang="nl-NL" sz="2000">
                <a:solidFill>
                  <a:srgbClr val="242021"/>
                </a:solidFill>
                <a:latin typeface="Verdana"/>
                <a:ea typeface="Verdana"/>
                <a:cs typeface="Verdana"/>
                <a:sym typeface="Verdana"/>
              </a:rPr>
              <a:t>as to what the key words in the question mean).</a:t>
            </a:r>
            <a:endParaRPr sz="2000">
              <a:solidFill>
                <a:srgbClr val="242021"/>
              </a:solidFill>
              <a:latin typeface="Verdana"/>
              <a:ea typeface="Verdana"/>
              <a:cs typeface="Verdana"/>
              <a:sym typeface="Verdana"/>
            </a:endParaRPr>
          </a:p>
          <a:p>
            <a:pPr indent="-342900" lvl="0" marL="342900" rtl="0" algn="l">
              <a:spcBef>
                <a:spcPts val="400"/>
              </a:spcBef>
              <a:spcAft>
                <a:spcPts val="0"/>
              </a:spcAft>
              <a:buClr>
                <a:srgbClr val="242021"/>
              </a:buClr>
              <a:buSzPts val="2000"/>
              <a:buFont typeface="Verdana"/>
              <a:buChar char="•"/>
            </a:pPr>
            <a:r>
              <a:rPr b="0" i="0" lang="nl-NL" sz="2000">
                <a:solidFill>
                  <a:srgbClr val="242021"/>
                </a:solidFill>
                <a:latin typeface="Verdana"/>
                <a:ea typeface="Verdana"/>
                <a:cs typeface="Verdana"/>
                <a:sym typeface="Verdana"/>
              </a:rPr>
              <a:t>The question is </a:t>
            </a:r>
            <a:r>
              <a:rPr b="0" i="1" lang="nl-NL" sz="2000">
                <a:solidFill>
                  <a:srgbClr val="FF0000"/>
                </a:solidFill>
                <a:latin typeface="Verdana"/>
                <a:ea typeface="Verdana"/>
                <a:cs typeface="Verdana"/>
                <a:sym typeface="Verdana"/>
              </a:rPr>
              <a:t>significant</a:t>
            </a:r>
            <a:r>
              <a:rPr b="0" i="1" lang="nl-NL" sz="2000">
                <a:solidFill>
                  <a:srgbClr val="242021"/>
                </a:solidFill>
                <a:latin typeface="Verdana"/>
                <a:ea typeface="Verdana"/>
                <a:cs typeface="Verdana"/>
                <a:sym typeface="Verdana"/>
              </a:rPr>
              <a:t> </a:t>
            </a:r>
            <a:r>
              <a:rPr b="0" i="0" lang="nl-NL" sz="2000">
                <a:solidFill>
                  <a:srgbClr val="242021"/>
                </a:solidFill>
                <a:latin typeface="Verdana"/>
                <a:ea typeface="Verdana"/>
                <a:cs typeface="Verdana"/>
                <a:sym typeface="Verdana"/>
              </a:rPr>
              <a:t>(i.e., it is worth investigating because it will contribute important knowledge about the human condition).</a:t>
            </a:r>
            <a:endParaRPr sz="2000">
              <a:solidFill>
                <a:srgbClr val="242021"/>
              </a:solidFill>
              <a:latin typeface="Verdana"/>
              <a:ea typeface="Verdana"/>
              <a:cs typeface="Verdana"/>
              <a:sym typeface="Verdana"/>
            </a:endParaRPr>
          </a:p>
          <a:p>
            <a:pPr indent="-342900" lvl="0" marL="342900" rtl="0" algn="l">
              <a:spcBef>
                <a:spcPts val="640"/>
              </a:spcBef>
              <a:spcAft>
                <a:spcPts val="0"/>
              </a:spcAft>
              <a:buClr>
                <a:srgbClr val="242021"/>
              </a:buClr>
              <a:buSzPts val="2000"/>
              <a:buFont typeface="Verdana"/>
              <a:buChar char="•"/>
            </a:pPr>
            <a:r>
              <a:rPr b="0" i="0" lang="nl-NL" sz="2000">
                <a:solidFill>
                  <a:srgbClr val="242021"/>
                </a:solidFill>
                <a:latin typeface="Verdana"/>
                <a:ea typeface="Verdana"/>
                <a:cs typeface="Verdana"/>
                <a:sym typeface="Verdana"/>
              </a:rPr>
              <a:t>The question is </a:t>
            </a:r>
            <a:r>
              <a:rPr b="0" i="1" lang="nl-NL" sz="2000">
                <a:solidFill>
                  <a:srgbClr val="FF0000"/>
                </a:solidFill>
                <a:latin typeface="Verdana"/>
                <a:ea typeface="Verdana"/>
                <a:cs typeface="Verdana"/>
                <a:sym typeface="Verdana"/>
              </a:rPr>
              <a:t>ethical</a:t>
            </a:r>
            <a:r>
              <a:rPr b="0" i="1" lang="nl-NL" sz="2000">
                <a:solidFill>
                  <a:srgbClr val="242021"/>
                </a:solidFill>
                <a:latin typeface="Verdana"/>
                <a:ea typeface="Verdana"/>
                <a:cs typeface="Verdana"/>
                <a:sym typeface="Verdana"/>
              </a:rPr>
              <a:t> </a:t>
            </a:r>
            <a:r>
              <a:rPr b="0" i="0" lang="nl-NL" sz="2000">
                <a:solidFill>
                  <a:srgbClr val="242021"/>
                </a:solidFill>
                <a:latin typeface="Verdana"/>
                <a:ea typeface="Verdana"/>
                <a:cs typeface="Verdana"/>
                <a:sym typeface="Verdana"/>
              </a:rPr>
              <a:t>(i.e., it will not involve physical or psychological harm or damage to human beings or to the natural or social environment of which they are a part). </a:t>
            </a:r>
            <a:br>
              <a:rPr lang="nl-NL"/>
            </a:b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0"/>
          <p:cNvSpPr txBox="1"/>
          <p:nvPr>
            <p:ph type="title"/>
          </p:nvPr>
        </p:nvSpPr>
        <p:spPr>
          <a:xfrm>
            <a:off x="304800" y="764704"/>
            <a:ext cx="8458200" cy="911696"/>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FF0000"/>
                </a:solidFill>
              </a:rPr>
              <a:t>How would you translate the following aims into research questions?</a:t>
            </a:r>
            <a:endParaRPr>
              <a:solidFill>
                <a:srgbClr val="FF0000"/>
              </a:solidFill>
            </a:endParaRPr>
          </a:p>
        </p:txBody>
      </p:sp>
      <p:sp>
        <p:nvSpPr>
          <p:cNvPr id="238" name="Google Shape;238;p30"/>
          <p:cNvSpPr txBox="1"/>
          <p:nvPr>
            <p:ph idx="1" type="body"/>
          </p:nvPr>
        </p:nvSpPr>
        <p:spPr>
          <a:xfrm>
            <a:off x="304800" y="1874696"/>
            <a:ext cx="8458200" cy="4114800"/>
          </a:xfrm>
          <a:prstGeom prst="rect">
            <a:avLst/>
          </a:prstGeom>
          <a:noFill/>
          <a:ln>
            <a:noFill/>
          </a:ln>
        </p:spPr>
        <p:txBody>
          <a:bodyPr anchorCtr="0" anchor="t" bIns="0" lIns="0" spcFirstLastPara="1" rIns="0" wrap="square" tIns="0">
            <a:noAutofit/>
          </a:bodyPr>
          <a:lstStyle/>
          <a:p>
            <a:pPr indent="-444500" lvl="0" marL="457200" rtl="0" algn="l">
              <a:lnSpc>
                <a:spcPct val="107000"/>
              </a:lnSpc>
              <a:spcBef>
                <a:spcPts val="0"/>
              </a:spcBef>
              <a:spcAft>
                <a:spcPts val="0"/>
              </a:spcAft>
              <a:buClr>
                <a:srgbClr val="001C3D"/>
              </a:buClr>
              <a:buSzPts val="2200"/>
              <a:buFont typeface="Verdana"/>
              <a:buAutoNum type="arabicPeriod"/>
            </a:pPr>
            <a:r>
              <a:rPr lang="nl-NL" sz="2200">
                <a:latin typeface="Arial"/>
                <a:ea typeface="Arial"/>
                <a:cs typeface="Arial"/>
                <a:sym typeface="Arial"/>
              </a:rPr>
              <a:t>To explore the teaching and learning processes that occur in morbidity &amp; mortality rounds in order</a:t>
            </a:r>
            <a:r>
              <a:rPr lang="nl-NL" sz="2200">
                <a:latin typeface="Calibri"/>
                <a:ea typeface="Calibri"/>
                <a:cs typeface="Calibri"/>
                <a:sym typeface="Calibri"/>
              </a:rPr>
              <a:t> </a:t>
            </a:r>
            <a:r>
              <a:rPr lang="nl-NL" sz="2200">
                <a:latin typeface="Arial"/>
                <a:ea typeface="Arial"/>
                <a:cs typeface="Arial"/>
                <a:sym typeface="Arial"/>
              </a:rPr>
              <a:t>to understand their role in, and contribution to, the current medical education context.</a:t>
            </a:r>
            <a:endParaRPr sz="3000"/>
          </a:p>
          <a:p>
            <a:pPr indent="-444500" lvl="0" marL="457200" rtl="0" algn="l">
              <a:lnSpc>
                <a:spcPct val="107000"/>
              </a:lnSpc>
              <a:spcBef>
                <a:spcPts val="1280"/>
              </a:spcBef>
              <a:spcAft>
                <a:spcPts val="0"/>
              </a:spcAft>
              <a:buClr>
                <a:srgbClr val="001C3D"/>
              </a:buClr>
              <a:buSzPts val="2200"/>
              <a:buFont typeface="Verdana"/>
              <a:buAutoNum type="arabicPeriod"/>
            </a:pPr>
            <a:r>
              <a:rPr lang="nl-NL" sz="2200">
                <a:latin typeface="Arial"/>
                <a:ea typeface="Arial"/>
                <a:cs typeface="Arial"/>
                <a:sym typeface="Arial"/>
              </a:rPr>
              <a:t>To investigate undergraduate medical students’ experiences of the phenomenon of empathy during the course of their medical education and to explore the essence of their empathy.</a:t>
            </a:r>
            <a:endParaRPr sz="2200">
              <a:latin typeface="Arial"/>
              <a:ea typeface="Arial"/>
              <a:cs typeface="Arial"/>
              <a:sym typeface="Arial"/>
            </a:endParaRPr>
          </a:p>
          <a:p>
            <a:pPr indent="-444500" lvl="0" marL="457200" rtl="0" algn="l">
              <a:lnSpc>
                <a:spcPct val="107000"/>
              </a:lnSpc>
              <a:spcBef>
                <a:spcPts val="1280"/>
              </a:spcBef>
              <a:spcAft>
                <a:spcPts val="0"/>
              </a:spcAft>
              <a:buClr>
                <a:srgbClr val="001C3D"/>
              </a:buClr>
              <a:buSzPts val="2200"/>
              <a:buFont typeface="Verdana"/>
              <a:buAutoNum type="arabicPeriod"/>
            </a:pPr>
            <a:r>
              <a:rPr lang="nl-NL" sz="2200">
                <a:latin typeface="Arial"/>
                <a:ea typeface="Arial"/>
                <a:cs typeface="Arial"/>
                <a:sym typeface="Arial"/>
              </a:rPr>
              <a:t>To compare two learning cultures – those of music and medicine – in order to unearth assumptions about learning that are taken for granted within the medical culture.</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FF0000"/>
                </a:solidFill>
              </a:rPr>
              <a:t>What do you know?</a:t>
            </a:r>
            <a:endParaRPr/>
          </a:p>
        </p:txBody>
      </p:sp>
      <p:sp>
        <p:nvSpPr>
          <p:cNvPr id="73" name="Google Shape;73;p3"/>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1C3D"/>
              </a:buClr>
              <a:buSzPts val="3200"/>
              <a:buFont typeface="Verdana"/>
              <a:buChar char="•"/>
            </a:pPr>
            <a:r>
              <a:rPr lang="nl-NL"/>
              <a:t>Who am I?</a:t>
            </a:r>
            <a:endParaRPr/>
          </a:p>
          <a:p>
            <a:pPr indent="-139700" lvl="0" marL="342900" rtl="0" algn="l">
              <a:spcBef>
                <a:spcPts val="640"/>
              </a:spcBef>
              <a:spcAft>
                <a:spcPts val="0"/>
              </a:spcAft>
              <a:buClr>
                <a:srgbClr val="001C3D"/>
              </a:buClr>
              <a:buSzPts val="3200"/>
              <a:buFont typeface="Verdana"/>
              <a:buNone/>
            </a:pPr>
            <a:r>
              <a:t/>
            </a:r>
            <a:endParaRPr/>
          </a:p>
          <a:p>
            <a:pPr indent="-342900" lvl="0" marL="342900" rtl="0" algn="l">
              <a:spcBef>
                <a:spcPts val="640"/>
              </a:spcBef>
              <a:spcAft>
                <a:spcPts val="0"/>
              </a:spcAft>
              <a:buClr>
                <a:srgbClr val="001C3D"/>
              </a:buClr>
              <a:buSzPts val="3200"/>
              <a:buFont typeface="Verdana"/>
              <a:buChar char="•"/>
            </a:pPr>
            <a:r>
              <a:rPr lang="nl-NL"/>
              <a:t>Who are you?</a:t>
            </a:r>
            <a:endParaRPr/>
          </a:p>
          <a:p>
            <a:pPr indent="-285750" lvl="1" marL="742950" rtl="0" algn="l">
              <a:spcBef>
                <a:spcPts val="560"/>
              </a:spcBef>
              <a:spcAft>
                <a:spcPts val="0"/>
              </a:spcAft>
              <a:buClr>
                <a:srgbClr val="001C3D"/>
              </a:buClr>
              <a:buSzPts val="2800"/>
              <a:buFont typeface="Verdana"/>
              <a:buChar char="–"/>
            </a:pPr>
            <a:r>
              <a:rPr lang="nl-NL"/>
              <a:t>Background</a:t>
            </a:r>
            <a:endParaRPr/>
          </a:p>
          <a:p>
            <a:pPr indent="-285750" lvl="1" marL="742950" rtl="0" algn="l">
              <a:spcBef>
                <a:spcPts val="560"/>
              </a:spcBef>
              <a:spcAft>
                <a:spcPts val="0"/>
              </a:spcAft>
              <a:buClr>
                <a:srgbClr val="001C3D"/>
              </a:buClr>
              <a:buSzPts val="2800"/>
              <a:buFont typeface="Verdana"/>
              <a:buChar char="–"/>
            </a:pPr>
            <a:r>
              <a:rPr lang="nl-NL"/>
              <a:t>Experience with qualitative research</a:t>
            </a:r>
            <a:endParaRPr/>
          </a:p>
          <a:p>
            <a:pPr indent="-139700" lvl="0" marL="342900" rtl="0" algn="l">
              <a:spcBef>
                <a:spcPts val="640"/>
              </a:spcBef>
              <a:spcAft>
                <a:spcPts val="0"/>
              </a:spcAft>
              <a:buClr>
                <a:srgbClr val="001C3D"/>
              </a:buClr>
              <a:buSzPts val="3200"/>
              <a:buFont typeface="Verdana"/>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3d2c218530_0_0"/>
          <p:cNvSpPr txBox="1"/>
          <p:nvPr>
            <p:ph type="title"/>
          </p:nvPr>
        </p:nvSpPr>
        <p:spPr>
          <a:xfrm>
            <a:off x="304800" y="914400"/>
            <a:ext cx="8458200" cy="76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nl-NL"/>
              <a:t>Discussion</a:t>
            </a:r>
            <a:endParaRPr/>
          </a:p>
        </p:txBody>
      </p:sp>
      <p:sp>
        <p:nvSpPr>
          <p:cNvPr id="245" name="Google Shape;245;g13d2c218530_0_0"/>
          <p:cNvSpPr txBox="1"/>
          <p:nvPr>
            <p:ph idx="1" type="body"/>
          </p:nvPr>
        </p:nvSpPr>
        <p:spPr>
          <a:xfrm>
            <a:off x="304800" y="1676400"/>
            <a:ext cx="8458200" cy="41148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1"/>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t>Coffee time!</a:t>
            </a:r>
            <a:endParaRPr/>
          </a:p>
        </p:txBody>
      </p:sp>
      <p:pic>
        <p:nvPicPr>
          <p:cNvPr descr="Icon&#10;&#10;Description automatically generated" id="251" name="Google Shape;251;p31"/>
          <p:cNvPicPr preferRelativeResize="0"/>
          <p:nvPr>
            <p:ph idx="1" type="body"/>
          </p:nvPr>
        </p:nvPicPr>
        <p:blipFill rotWithShape="1">
          <a:blip r:embed="rId3">
            <a:alphaModFix/>
          </a:blip>
          <a:srcRect b="0" l="0" r="0" t="0"/>
          <a:stretch/>
        </p:blipFill>
        <p:spPr>
          <a:xfrm>
            <a:off x="2987824" y="836712"/>
            <a:ext cx="4114800" cy="4114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2"/>
          <p:cNvSpPr txBox="1"/>
          <p:nvPr>
            <p:ph type="title"/>
          </p:nvPr>
        </p:nvSpPr>
        <p:spPr>
          <a:xfrm>
            <a:off x="594420" y="1196753"/>
            <a:ext cx="7772400" cy="180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nl-NL"/>
              <a:t>METHODOLOGIES AND RESEARCH DESIGNS</a:t>
            </a:r>
            <a:endParaRPr/>
          </a:p>
        </p:txBody>
      </p:sp>
      <p:pic>
        <p:nvPicPr>
          <p:cNvPr descr="Diagram, timeline&#10;&#10;Description automatically generated" id="257" name="Google Shape;257;p32"/>
          <p:cNvPicPr preferRelativeResize="0"/>
          <p:nvPr/>
        </p:nvPicPr>
        <p:blipFill rotWithShape="1">
          <a:blip r:embed="rId3">
            <a:alphaModFix/>
          </a:blip>
          <a:srcRect b="0" l="0" r="0" t="0"/>
          <a:stretch/>
        </p:blipFill>
        <p:spPr>
          <a:xfrm>
            <a:off x="342900" y="3152590"/>
            <a:ext cx="8458200" cy="1895452"/>
          </a:xfrm>
          <a:prstGeom prst="rect">
            <a:avLst/>
          </a:prstGeom>
          <a:noFill/>
          <a:ln>
            <a:noFill/>
          </a:ln>
        </p:spPr>
      </p:pic>
      <p:sp>
        <p:nvSpPr>
          <p:cNvPr id="258" name="Google Shape;258;p32"/>
          <p:cNvSpPr/>
          <p:nvPr/>
        </p:nvSpPr>
        <p:spPr>
          <a:xfrm>
            <a:off x="4585174" y="3103826"/>
            <a:ext cx="1559632" cy="1944216"/>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1C3D"/>
              </a:buClr>
              <a:buSzPts val="3200"/>
              <a:buFont typeface="Verdana"/>
              <a:buNone/>
            </a:pPr>
            <a:r>
              <a:t/>
            </a:r>
            <a:endParaRPr b="0" i="0" sz="3200" u="none" cap="none" strike="noStrike">
              <a:solidFill>
                <a:srgbClr val="001C3D"/>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3"/>
          <p:cNvSpPr txBox="1"/>
          <p:nvPr>
            <p:ph type="title"/>
          </p:nvPr>
        </p:nvSpPr>
        <p:spPr>
          <a:xfrm>
            <a:off x="539552" y="825684"/>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t>What is Methodology</a:t>
            </a:r>
            <a:endParaRPr/>
          </a:p>
        </p:txBody>
      </p:sp>
      <p:sp>
        <p:nvSpPr>
          <p:cNvPr id="265" name="Google Shape;265;p33"/>
          <p:cNvSpPr txBox="1"/>
          <p:nvPr>
            <p:ph idx="1" type="body"/>
          </p:nvPr>
        </p:nvSpPr>
        <p:spPr>
          <a:xfrm>
            <a:off x="18376" y="1700808"/>
            <a:ext cx="8458200" cy="4114800"/>
          </a:xfrm>
          <a:prstGeom prst="rect">
            <a:avLst/>
          </a:prstGeom>
          <a:noFill/>
          <a:ln>
            <a:noFill/>
          </a:ln>
        </p:spPr>
        <p:txBody>
          <a:bodyPr anchorCtr="0" anchor="t" bIns="0" lIns="0" spcFirstLastPara="1" rIns="0" wrap="square" tIns="0">
            <a:normAutofit/>
          </a:bodyPr>
          <a:lstStyle/>
          <a:p>
            <a:pPr indent="-285750" lvl="1" marL="742950" rtl="0" algn="l">
              <a:spcBef>
                <a:spcPts val="0"/>
              </a:spcBef>
              <a:spcAft>
                <a:spcPts val="0"/>
              </a:spcAft>
              <a:buClr>
                <a:srgbClr val="001C3D"/>
              </a:buClr>
              <a:buSzPts val="2800"/>
              <a:buFont typeface="Arial"/>
              <a:buChar char="•"/>
            </a:pPr>
            <a:r>
              <a:rPr lang="nl-NL"/>
              <a:t>A </a:t>
            </a:r>
            <a:r>
              <a:rPr lang="nl-NL" u="sng"/>
              <a:t>general</a:t>
            </a:r>
            <a:r>
              <a:rPr lang="nl-NL"/>
              <a:t> (scientific) approach to studying research topics</a:t>
            </a:r>
            <a:endParaRPr/>
          </a:p>
          <a:p>
            <a:pPr indent="-285750" lvl="1" marL="742950" rtl="0" algn="l">
              <a:spcBef>
                <a:spcPts val="560"/>
              </a:spcBef>
              <a:spcAft>
                <a:spcPts val="0"/>
              </a:spcAft>
              <a:buClr>
                <a:srgbClr val="001C3D"/>
              </a:buClr>
              <a:buSzPts val="2800"/>
              <a:buFont typeface="Arial"/>
              <a:buChar char="•"/>
            </a:pPr>
            <a:r>
              <a:rPr lang="nl-NL" u="sng"/>
              <a:t>Strategic</a:t>
            </a:r>
            <a:r>
              <a:rPr lang="nl-NL"/>
              <a:t> approach to answering the research question and to gain knowledge (research design)</a:t>
            </a:r>
            <a:endParaRPr/>
          </a:p>
          <a:p>
            <a:pPr indent="-228600" lvl="2" marL="1143000" rtl="0" algn="l">
              <a:spcBef>
                <a:spcPts val="480"/>
              </a:spcBef>
              <a:spcAft>
                <a:spcPts val="0"/>
              </a:spcAft>
              <a:buClr>
                <a:srgbClr val="001C3D"/>
              </a:buClr>
              <a:buSzPts val="2400"/>
              <a:buFont typeface="Verdana"/>
              <a:buChar char="•"/>
            </a:pPr>
            <a:r>
              <a:rPr lang="nl-NL"/>
              <a:t>Different approaches provide different answers</a:t>
            </a:r>
            <a:endParaRPr/>
          </a:p>
          <a:p>
            <a:pPr indent="-285750" lvl="1" marL="742950" rtl="0" algn="l">
              <a:spcBef>
                <a:spcPts val="560"/>
              </a:spcBef>
              <a:spcAft>
                <a:spcPts val="0"/>
              </a:spcAft>
              <a:buClr>
                <a:srgbClr val="001C3D"/>
              </a:buClr>
              <a:buSzPts val="2800"/>
              <a:buFont typeface="Arial"/>
              <a:buChar char="•"/>
            </a:pPr>
            <a:r>
              <a:rPr lang="nl-NL"/>
              <a:t>A </a:t>
            </a:r>
            <a:r>
              <a:rPr lang="nl-NL" u="sng"/>
              <a:t>structure</a:t>
            </a:r>
            <a:r>
              <a:rPr lang="nl-NL"/>
              <a:t> according to which you collect your data (because alignment is KEY)</a:t>
            </a:r>
            <a:endParaRPr/>
          </a:p>
          <a:p>
            <a:pPr indent="-139700" lvl="0" marL="342900" rtl="0" algn="l">
              <a:spcBef>
                <a:spcPts val="640"/>
              </a:spcBef>
              <a:spcAft>
                <a:spcPts val="0"/>
              </a:spcAft>
              <a:buClr>
                <a:srgbClr val="001C3D"/>
              </a:buClr>
              <a:buSzPts val="3200"/>
              <a:buFont typeface="Verdana"/>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4"/>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sz="2700">
                <a:solidFill>
                  <a:srgbClr val="C00000"/>
                </a:solidFill>
              </a:rPr>
              <a:t>Structure according to which to collect data</a:t>
            </a:r>
            <a:endParaRPr sz="2700"/>
          </a:p>
        </p:txBody>
      </p:sp>
      <p:sp>
        <p:nvSpPr>
          <p:cNvPr id="271" name="Google Shape;271;p34"/>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342900" lvl="0" marL="342900" rtl="0" algn="l">
              <a:lnSpc>
                <a:spcPct val="90000"/>
              </a:lnSpc>
              <a:spcBef>
                <a:spcPts val="0"/>
              </a:spcBef>
              <a:spcAft>
                <a:spcPts val="0"/>
              </a:spcAft>
              <a:buClr>
                <a:srgbClr val="001C3D"/>
              </a:buClr>
              <a:buSzPts val="2000"/>
              <a:buFont typeface="Verdana"/>
              <a:buChar char="•"/>
            </a:pPr>
            <a:r>
              <a:rPr lang="nl-NL" sz="2000"/>
              <a:t>Usually not referred to as </a:t>
            </a:r>
            <a:r>
              <a:rPr lang="nl-NL" sz="2000">
                <a:latin typeface="Arial"/>
                <a:ea typeface="Arial"/>
                <a:cs typeface="Arial"/>
                <a:sym typeface="Arial"/>
              </a:rPr>
              <a:t>“</a:t>
            </a:r>
            <a:r>
              <a:rPr lang="nl-NL" sz="2000"/>
              <a:t>design</a:t>
            </a:r>
            <a:r>
              <a:rPr lang="nl-NL" sz="2000">
                <a:latin typeface="Arial"/>
                <a:ea typeface="Arial"/>
                <a:cs typeface="Arial"/>
                <a:sym typeface="Arial"/>
              </a:rPr>
              <a:t>”</a:t>
            </a:r>
            <a:endParaRPr sz="2000">
              <a:latin typeface="Arial"/>
              <a:ea typeface="Arial"/>
              <a:cs typeface="Arial"/>
              <a:sym typeface="Arial"/>
            </a:endParaRPr>
          </a:p>
          <a:p>
            <a:pPr indent="-215900" lvl="0" marL="342900" rtl="0" algn="l">
              <a:lnSpc>
                <a:spcPct val="90000"/>
              </a:lnSpc>
              <a:spcBef>
                <a:spcPts val="400"/>
              </a:spcBef>
              <a:spcAft>
                <a:spcPts val="0"/>
              </a:spcAft>
              <a:buClr>
                <a:srgbClr val="001C3D"/>
              </a:buClr>
              <a:buSzPts val="2000"/>
              <a:buFont typeface="Verdana"/>
              <a:buNone/>
            </a:pPr>
            <a:r>
              <a:t/>
            </a:r>
            <a:endParaRPr sz="2000"/>
          </a:p>
          <a:p>
            <a:pPr indent="-342900" lvl="0" marL="342900" rtl="0" algn="l">
              <a:lnSpc>
                <a:spcPct val="90000"/>
              </a:lnSpc>
              <a:spcBef>
                <a:spcPts val="400"/>
              </a:spcBef>
              <a:spcAft>
                <a:spcPts val="0"/>
              </a:spcAft>
              <a:buClr>
                <a:srgbClr val="001C3D"/>
              </a:buClr>
              <a:buSzPts val="2000"/>
              <a:buFont typeface="Verdana"/>
              <a:buChar char="•"/>
            </a:pPr>
            <a:r>
              <a:rPr lang="nl-NL" sz="2000"/>
              <a:t>Usually no pre-fab designs in qualitative research</a:t>
            </a:r>
            <a:endParaRPr/>
          </a:p>
          <a:p>
            <a:pPr indent="-215900" lvl="0" marL="342900" rtl="0" algn="l">
              <a:lnSpc>
                <a:spcPct val="90000"/>
              </a:lnSpc>
              <a:spcBef>
                <a:spcPts val="400"/>
              </a:spcBef>
              <a:spcAft>
                <a:spcPts val="0"/>
              </a:spcAft>
              <a:buClr>
                <a:srgbClr val="001C3D"/>
              </a:buClr>
              <a:buSzPts val="2000"/>
              <a:buFont typeface="Verdana"/>
              <a:buNone/>
            </a:pPr>
            <a:r>
              <a:t/>
            </a:r>
            <a:endParaRPr sz="2000"/>
          </a:p>
          <a:p>
            <a:pPr indent="-342900" lvl="0" marL="342900" rtl="0" algn="l">
              <a:lnSpc>
                <a:spcPct val="90000"/>
              </a:lnSpc>
              <a:spcBef>
                <a:spcPts val="400"/>
              </a:spcBef>
              <a:spcAft>
                <a:spcPts val="0"/>
              </a:spcAft>
              <a:buClr>
                <a:srgbClr val="001C3D"/>
              </a:buClr>
              <a:buSzPts val="2000"/>
              <a:buFont typeface="Verdana"/>
              <a:buChar char="•"/>
            </a:pPr>
            <a:r>
              <a:rPr lang="nl-NL" sz="2000"/>
              <a:t>Though it is possible to follow the quantitative designs</a:t>
            </a:r>
            <a:endParaRPr/>
          </a:p>
          <a:p>
            <a:pPr indent="-215900" lvl="0" marL="342900" rtl="0" algn="l">
              <a:lnSpc>
                <a:spcPct val="90000"/>
              </a:lnSpc>
              <a:spcBef>
                <a:spcPts val="400"/>
              </a:spcBef>
              <a:spcAft>
                <a:spcPts val="0"/>
              </a:spcAft>
              <a:buClr>
                <a:srgbClr val="001C3D"/>
              </a:buClr>
              <a:buSzPts val="2000"/>
              <a:buFont typeface="Verdana"/>
              <a:buNone/>
            </a:pPr>
            <a:r>
              <a:t/>
            </a:r>
            <a:endParaRPr sz="2000"/>
          </a:p>
          <a:p>
            <a:pPr indent="-342900" lvl="0" marL="342900" rtl="0" algn="l">
              <a:lnSpc>
                <a:spcPct val="90000"/>
              </a:lnSpc>
              <a:spcBef>
                <a:spcPts val="400"/>
              </a:spcBef>
              <a:spcAft>
                <a:spcPts val="0"/>
              </a:spcAft>
              <a:buClr>
                <a:srgbClr val="001C3D"/>
              </a:buClr>
              <a:buSzPts val="2000"/>
              <a:buFont typeface="Verdana"/>
              <a:buChar char="•"/>
            </a:pPr>
            <a:r>
              <a:rPr lang="nl-NL" sz="2000"/>
              <a:t>Yet, your work plan rather depends on what you want to know is following from: </a:t>
            </a:r>
            <a:endParaRPr/>
          </a:p>
          <a:p>
            <a:pPr indent="-285750" lvl="1" marL="742950" rtl="0" algn="l">
              <a:lnSpc>
                <a:spcPct val="90000"/>
              </a:lnSpc>
              <a:spcBef>
                <a:spcPts val="400"/>
              </a:spcBef>
              <a:spcAft>
                <a:spcPts val="0"/>
              </a:spcAft>
              <a:buClr>
                <a:srgbClr val="001C3D"/>
              </a:buClr>
              <a:buSzPts val="2000"/>
              <a:buFont typeface="Verdana"/>
              <a:buChar char="–"/>
            </a:pPr>
            <a:r>
              <a:rPr lang="nl-NL" sz="2000"/>
              <a:t>Paradigm (ontology, epistemology, methodology)</a:t>
            </a:r>
            <a:endParaRPr/>
          </a:p>
          <a:p>
            <a:pPr indent="-285750" lvl="1" marL="742950" rtl="0" algn="l">
              <a:lnSpc>
                <a:spcPct val="90000"/>
              </a:lnSpc>
              <a:spcBef>
                <a:spcPts val="400"/>
              </a:spcBef>
              <a:spcAft>
                <a:spcPts val="0"/>
              </a:spcAft>
              <a:buClr>
                <a:srgbClr val="001C3D"/>
              </a:buClr>
              <a:buSzPts val="2000"/>
              <a:buFont typeface="Verdana"/>
              <a:buChar char="–"/>
            </a:pPr>
            <a:r>
              <a:rPr lang="nl-NL" sz="2000"/>
              <a:t>Theoretical work within your paradigm</a:t>
            </a:r>
            <a:endParaRPr/>
          </a:p>
          <a:p>
            <a:pPr indent="-285750" lvl="1" marL="742950" rtl="0" algn="l">
              <a:lnSpc>
                <a:spcPct val="90000"/>
              </a:lnSpc>
              <a:spcBef>
                <a:spcPts val="400"/>
              </a:spcBef>
              <a:spcAft>
                <a:spcPts val="0"/>
              </a:spcAft>
              <a:buClr>
                <a:srgbClr val="001C3D"/>
              </a:buClr>
              <a:buSzPts val="2000"/>
              <a:buFont typeface="Verdana"/>
              <a:buChar char="–"/>
            </a:pPr>
            <a:r>
              <a:rPr lang="nl-NL" sz="2000"/>
              <a:t>Research questions and objectives</a:t>
            </a:r>
            <a:endParaRPr/>
          </a:p>
          <a:p>
            <a:pPr indent="-158750" lvl="1" marL="742950" rtl="0" algn="l">
              <a:lnSpc>
                <a:spcPct val="90000"/>
              </a:lnSpc>
              <a:spcBef>
                <a:spcPts val="400"/>
              </a:spcBef>
              <a:spcAft>
                <a:spcPts val="0"/>
              </a:spcAft>
              <a:buClr>
                <a:srgbClr val="001C3D"/>
              </a:buClr>
              <a:buSzPts val="2000"/>
              <a:buFont typeface="Verdana"/>
              <a:buNone/>
            </a:pPr>
            <a:r>
              <a:t/>
            </a:r>
            <a:endParaRPr sz="2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7373D1"/>
                </a:solidFill>
              </a:rPr>
              <a:t>But there is something that is called </a:t>
            </a:r>
            <a:r>
              <a:rPr lang="nl-NL">
                <a:solidFill>
                  <a:srgbClr val="7373D1"/>
                </a:solidFill>
                <a:latin typeface="Arial"/>
                <a:ea typeface="Arial"/>
                <a:cs typeface="Arial"/>
                <a:sym typeface="Arial"/>
              </a:rPr>
              <a:t>“</a:t>
            </a:r>
            <a:r>
              <a:rPr lang="nl-NL">
                <a:solidFill>
                  <a:srgbClr val="7373D1"/>
                </a:solidFill>
              </a:rPr>
              <a:t>strand</a:t>
            </a:r>
            <a:r>
              <a:rPr lang="nl-NL">
                <a:solidFill>
                  <a:srgbClr val="7373D1"/>
                </a:solidFill>
                <a:latin typeface="Arial"/>
                <a:ea typeface="Arial"/>
                <a:cs typeface="Arial"/>
                <a:sym typeface="Arial"/>
              </a:rPr>
              <a:t>”</a:t>
            </a:r>
            <a:r>
              <a:rPr lang="nl-NL">
                <a:solidFill>
                  <a:srgbClr val="7373D1"/>
                </a:solidFill>
              </a:rPr>
              <a:t> or </a:t>
            </a:r>
            <a:r>
              <a:rPr lang="nl-NL">
                <a:solidFill>
                  <a:srgbClr val="7373D1"/>
                </a:solidFill>
                <a:latin typeface="Arial"/>
                <a:ea typeface="Arial"/>
                <a:cs typeface="Arial"/>
                <a:sym typeface="Arial"/>
              </a:rPr>
              <a:t>“</a:t>
            </a:r>
            <a:r>
              <a:rPr lang="nl-NL">
                <a:solidFill>
                  <a:srgbClr val="7373D1"/>
                </a:solidFill>
              </a:rPr>
              <a:t>strategy</a:t>
            </a:r>
            <a:r>
              <a:rPr lang="nl-NL" sz="3200">
                <a:solidFill>
                  <a:srgbClr val="7373D1"/>
                </a:solidFill>
                <a:latin typeface="Arial"/>
                <a:ea typeface="Arial"/>
                <a:cs typeface="Arial"/>
                <a:sym typeface="Arial"/>
              </a:rPr>
              <a:t>” or “approach”</a:t>
            </a:r>
            <a:endParaRPr sz="3200">
              <a:solidFill>
                <a:srgbClr val="7373D1"/>
              </a:solidFill>
            </a:endParaRPr>
          </a:p>
        </p:txBody>
      </p:sp>
      <p:sp>
        <p:nvSpPr>
          <p:cNvPr id="277" name="Google Shape;277;p35"/>
          <p:cNvSpPr txBox="1"/>
          <p:nvPr>
            <p:ph idx="1" type="body"/>
          </p:nvPr>
        </p:nvSpPr>
        <p:spPr>
          <a:xfrm>
            <a:off x="304800" y="2276872"/>
            <a:ext cx="8458200" cy="3742928"/>
          </a:xfrm>
          <a:prstGeom prst="rect">
            <a:avLst/>
          </a:prstGeom>
          <a:noFill/>
          <a:ln>
            <a:noFill/>
          </a:ln>
        </p:spPr>
        <p:txBody>
          <a:bodyPr anchorCtr="0" anchor="t" bIns="0" lIns="0" spcFirstLastPara="1" rIns="0" wrap="square" tIns="0">
            <a:noAutofit/>
          </a:bodyPr>
          <a:lstStyle/>
          <a:p>
            <a:pPr indent="-609600" lvl="0" marL="609600" rtl="0" algn="l">
              <a:lnSpc>
                <a:spcPct val="90000"/>
              </a:lnSpc>
              <a:spcBef>
                <a:spcPts val="0"/>
              </a:spcBef>
              <a:spcAft>
                <a:spcPts val="0"/>
              </a:spcAft>
              <a:buClr>
                <a:srgbClr val="001C3D"/>
              </a:buClr>
              <a:buSzPts val="2400"/>
              <a:buFont typeface="Verdana"/>
              <a:buAutoNum type="arabicPeriod"/>
            </a:pPr>
            <a:r>
              <a:rPr lang="nl-NL" sz="2400"/>
              <a:t>Phenomenology (Philosophy, sociology)</a:t>
            </a:r>
            <a:endParaRPr/>
          </a:p>
          <a:p>
            <a:pPr indent="-609600" lvl="0" marL="609600" rtl="0" algn="l">
              <a:lnSpc>
                <a:spcPct val="90000"/>
              </a:lnSpc>
              <a:spcBef>
                <a:spcPts val="480"/>
              </a:spcBef>
              <a:spcAft>
                <a:spcPts val="0"/>
              </a:spcAft>
              <a:buClr>
                <a:srgbClr val="001C3D"/>
              </a:buClr>
              <a:buSzPts val="2400"/>
              <a:buFont typeface="Verdana"/>
              <a:buAutoNum type="arabicPeriod"/>
            </a:pPr>
            <a:r>
              <a:rPr lang="nl-NL" sz="2400"/>
              <a:t>Grounded theory (Sociology)</a:t>
            </a:r>
            <a:endParaRPr/>
          </a:p>
          <a:p>
            <a:pPr indent="-609600" lvl="0" marL="609600" rtl="0" algn="l">
              <a:lnSpc>
                <a:spcPct val="90000"/>
              </a:lnSpc>
              <a:spcBef>
                <a:spcPts val="480"/>
              </a:spcBef>
              <a:spcAft>
                <a:spcPts val="0"/>
              </a:spcAft>
              <a:buClr>
                <a:srgbClr val="001C3D"/>
              </a:buClr>
              <a:buSzPts val="2400"/>
              <a:buFont typeface="Verdana"/>
              <a:buAutoNum type="arabicPeriod"/>
            </a:pPr>
            <a:r>
              <a:rPr lang="nl-NL" sz="2400"/>
              <a:t>Ethnography; (Thick description; Anthropology)</a:t>
            </a:r>
            <a:endParaRPr/>
          </a:p>
          <a:p>
            <a:pPr indent="-609600" lvl="0" marL="609600" rtl="0" algn="l">
              <a:lnSpc>
                <a:spcPct val="90000"/>
              </a:lnSpc>
              <a:spcBef>
                <a:spcPts val="480"/>
              </a:spcBef>
              <a:spcAft>
                <a:spcPts val="0"/>
              </a:spcAft>
              <a:buClr>
                <a:srgbClr val="001C3D"/>
              </a:buClr>
              <a:buSzPts val="2400"/>
              <a:buFont typeface="Verdana"/>
              <a:buAutoNum type="arabicPeriod"/>
            </a:pPr>
            <a:r>
              <a:rPr lang="nl-NL" sz="2400"/>
              <a:t>Case study (Sociology, Eclectic)</a:t>
            </a:r>
            <a:endParaRPr/>
          </a:p>
          <a:p>
            <a:pPr indent="-609600" lvl="0" marL="609600" rtl="0" algn="l">
              <a:lnSpc>
                <a:spcPct val="90000"/>
              </a:lnSpc>
              <a:spcBef>
                <a:spcPts val="480"/>
              </a:spcBef>
              <a:spcAft>
                <a:spcPts val="0"/>
              </a:spcAft>
              <a:buClr>
                <a:srgbClr val="001C3D"/>
              </a:buClr>
              <a:buSzPts val="2400"/>
              <a:buFont typeface="Verdana"/>
              <a:buAutoNum type="arabicPeriod"/>
            </a:pPr>
            <a:r>
              <a:rPr lang="nl-NL" sz="2400"/>
              <a:t>Participatory action research (Critical theory?)</a:t>
            </a:r>
            <a:endParaRPr/>
          </a:p>
          <a:p>
            <a:pPr indent="0" lvl="0" marL="0" rtl="0" algn="l">
              <a:lnSpc>
                <a:spcPct val="90000"/>
              </a:lnSpc>
              <a:spcBef>
                <a:spcPts val="480"/>
              </a:spcBef>
              <a:spcAft>
                <a:spcPts val="0"/>
              </a:spcAft>
              <a:buClr>
                <a:srgbClr val="001C3D"/>
              </a:buClr>
              <a:buSzPts val="2400"/>
              <a:buFont typeface="Verdana"/>
              <a:buNone/>
            </a:pPr>
            <a:r>
              <a:t/>
            </a:r>
            <a:endParaRPr i="1"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6"/>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84" name="Google Shape;284;p36"/>
          <p:cNvSpPr txBox="1"/>
          <p:nvPr/>
        </p:nvSpPr>
        <p:spPr>
          <a:xfrm>
            <a:off x="1835150" y="1700213"/>
            <a:ext cx="5400675" cy="7699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4400">
                <a:solidFill>
                  <a:srgbClr val="00B050"/>
                </a:solidFill>
                <a:latin typeface="Verdana"/>
                <a:ea typeface="Verdana"/>
                <a:cs typeface="Verdana"/>
                <a:sym typeface="Verdana"/>
              </a:rPr>
              <a:t>Phenomenology</a:t>
            </a:r>
            <a:endParaRPr b="1" sz="4400">
              <a:solidFill>
                <a:srgbClr val="00B050"/>
              </a:solidFill>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7"/>
          <p:cNvSpPr txBox="1"/>
          <p:nvPr/>
        </p:nvSpPr>
        <p:spPr>
          <a:xfrm>
            <a:off x="1763713" y="908050"/>
            <a:ext cx="5329237" cy="769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l-NL" sz="4400">
                <a:solidFill>
                  <a:srgbClr val="00B050"/>
                </a:solidFill>
                <a:latin typeface="Verdana"/>
                <a:ea typeface="Verdana"/>
                <a:cs typeface="Verdana"/>
                <a:sym typeface="Verdana"/>
              </a:rPr>
              <a:t>Phenomenology</a:t>
            </a:r>
            <a:endParaRPr b="1" sz="4400">
              <a:solidFill>
                <a:srgbClr val="00B050"/>
              </a:solidFill>
              <a:latin typeface="Verdana"/>
              <a:ea typeface="Verdana"/>
              <a:cs typeface="Verdana"/>
              <a:sym typeface="Verdana"/>
            </a:endParaRPr>
          </a:p>
        </p:txBody>
      </p:sp>
      <p:sp>
        <p:nvSpPr>
          <p:cNvPr id="290" name="Google Shape;290;p37"/>
          <p:cNvSpPr/>
          <p:nvPr/>
        </p:nvSpPr>
        <p:spPr>
          <a:xfrm>
            <a:off x="395288" y="1916113"/>
            <a:ext cx="8353425" cy="41426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nl-NL" sz="2400">
                <a:solidFill>
                  <a:srgbClr val="001C3D"/>
                </a:solidFill>
                <a:latin typeface="Verdana"/>
                <a:ea typeface="Verdana"/>
                <a:cs typeface="Verdana"/>
                <a:sym typeface="Verdana"/>
              </a:rPr>
              <a:t>Approach which uses in-depth exploration of the experiences of individuals to discover the </a:t>
            </a:r>
            <a:r>
              <a:rPr i="1" lang="nl-NL" sz="2400" u="sng">
                <a:solidFill>
                  <a:srgbClr val="001C3D"/>
                </a:solidFill>
                <a:latin typeface="Verdana"/>
                <a:ea typeface="Verdana"/>
                <a:cs typeface="Verdana"/>
                <a:sym typeface="Verdana"/>
              </a:rPr>
              <a:t>essence</a:t>
            </a:r>
            <a:r>
              <a:rPr i="1" lang="nl-NL" sz="2400">
                <a:solidFill>
                  <a:srgbClr val="001C3D"/>
                </a:solidFill>
                <a:latin typeface="Verdana"/>
                <a:ea typeface="Verdana"/>
                <a:cs typeface="Verdana"/>
                <a:sym typeface="Verdana"/>
              </a:rPr>
              <a:t> of a phenomenon</a:t>
            </a:r>
            <a:endParaRPr/>
          </a:p>
          <a:p>
            <a:pPr indent="0" lvl="0" marL="0" marR="0" rtl="0" algn="l">
              <a:spcBef>
                <a:spcPts val="0"/>
              </a:spcBef>
              <a:spcAft>
                <a:spcPts val="0"/>
              </a:spcAft>
              <a:buNone/>
            </a:pPr>
            <a:r>
              <a:t/>
            </a:r>
            <a:endParaRPr i="1" sz="2400">
              <a:solidFill>
                <a:srgbClr val="001C3D"/>
              </a:solidFill>
              <a:latin typeface="Verdana"/>
              <a:ea typeface="Verdana"/>
              <a:cs typeface="Verdana"/>
              <a:sym typeface="Verdana"/>
            </a:endParaRPr>
          </a:p>
          <a:p>
            <a:pPr indent="0" lvl="0" marL="0" marR="0" rtl="0" algn="l">
              <a:lnSpc>
                <a:spcPct val="80000"/>
              </a:lnSpc>
              <a:spcBef>
                <a:spcPts val="0"/>
              </a:spcBef>
              <a:spcAft>
                <a:spcPts val="0"/>
              </a:spcAft>
              <a:buNone/>
            </a:pPr>
            <a:r>
              <a:rPr lang="nl-NL" sz="2200">
                <a:solidFill>
                  <a:srgbClr val="001C3D"/>
                </a:solidFill>
                <a:latin typeface="Verdana"/>
                <a:ea typeface="Verdana"/>
                <a:cs typeface="Verdana"/>
                <a:sym typeface="Verdana"/>
              </a:rPr>
              <a:t>Central aim:</a:t>
            </a:r>
            <a:endParaRPr/>
          </a:p>
          <a:p>
            <a:pPr indent="-285750" lvl="1" marL="742950" marR="0" rtl="0" algn="l">
              <a:lnSpc>
                <a:spcPct val="80000"/>
              </a:lnSpc>
              <a:spcBef>
                <a:spcPts val="0"/>
              </a:spcBef>
              <a:spcAft>
                <a:spcPts val="0"/>
              </a:spcAft>
              <a:buNone/>
            </a:pPr>
            <a:r>
              <a:rPr b="0" i="0" lang="nl-NL" sz="2000" u="none" cap="none" strike="noStrike">
                <a:solidFill>
                  <a:srgbClr val="001C3D"/>
                </a:solidFill>
                <a:latin typeface="Verdana"/>
                <a:ea typeface="Verdana"/>
                <a:cs typeface="Verdana"/>
                <a:sym typeface="Verdana"/>
              </a:rPr>
              <a:t>To understand the essence of a social phenomenon from the perspective of those who have experienced it</a:t>
            </a:r>
            <a:endParaRPr/>
          </a:p>
          <a:p>
            <a:pPr indent="-285750" lvl="1" marL="742950" marR="0" rtl="0" algn="l">
              <a:spcBef>
                <a:spcPts val="0"/>
              </a:spcBef>
              <a:spcAft>
                <a:spcPts val="0"/>
              </a:spcAft>
              <a:buNone/>
            </a:pPr>
            <a:r>
              <a:t/>
            </a:r>
            <a:endParaRPr b="0" i="1" sz="2000" u="none" cap="none" strike="noStrike">
              <a:solidFill>
                <a:srgbClr val="001C3D"/>
              </a:solidFill>
              <a:latin typeface="Verdana"/>
              <a:ea typeface="Verdana"/>
              <a:cs typeface="Verdana"/>
              <a:sym typeface="Verdana"/>
            </a:endParaRPr>
          </a:p>
          <a:p>
            <a:pPr indent="-285750" lvl="1" marL="742950" marR="0" rtl="0" algn="l">
              <a:spcBef>
                <a:spcPts val="0"/>
              </a:spcBef>
              <a:spcAft>
                <a:spcPts val="0"/>
              </a:spcAft>
              <a:buNone/>
            </a:pPr>
            <a:r>
              <a:rPr b="0" i="1" lang="nl-NL" sz="2000" u="none" cap="none" strike="noStrike">
                <a:solidFill>
                  <a:srgbClr val="001C3D"/>
                </a:solidFill>
                <a:latin typeface="Verdana"/>
                <a:ea typeface="Verdana"/>
                <a:cs typeface="Verdana"/>
                <a:sym typeface="Verdana"/>
              </a:rPr>
              <a:t>The phenomenologist attempts to see things from that person’s point of view</a:t>
            </a:r>
            <a:endParaRPr b="0" i="1" sz="2000" u="none" cap="none" strike="noStrike">
              <a:solidFill>
                <a:srgbClr val="001C3D"/>
              </a:solidFill>
              <a:latin typeface="Verdana"/>
              <a:ea typeface="Verdana"/>
              <a:cs typeface="Verdana"/>
              <a:sym typeface="Verdana"/>
            </a:endParaRPr>
          </a:p>
          <a:p>
            <a:pPr indent="0" lvl="0" marL="0" marR="0" rtl="0" algn="l">
              <a:spcBef>
                <a:spcPts val="0"/>
              </a:spcBef>
              <a:spcAft>
                <a:spcPts val="0"/>
              </a:spcAft>
              <a:buNone/>
            </a:pPr>
            <a:r>
              <a:t/>
            </a:r>
            <a:endParaRPr i="1" sz="2400">
              <a:solidFill>
                <a:srgbClr val="001C3D"/>
              </a:solidFill>
              <a:latin typeface="Verdana"/>
              <a:ea typeface="Verdana"/>
              <a:cs typeface="Verdana"/>
              <a:sym typeface="Verdana"/>
            </a:endParaRPr>
          </a:p>
          <a:p>
            <a:pPr indent="0" lvl="0" marL="0" marR="0" rtl="0" algn="l">
              <a:spcBef>
                <a:spcPts val="0"/>
              </a:spcBef>
              <a:spcAft>
                <a:spcPts val="0"/>
              </a:spcAft>
              <a:buNone/>
            </a:pPr>
            <a:r>
              <a:rPr i="1" lang="nl-NL" sz="1600">
                <a:solidFill>
                  <a:srgbClr val="001C3D"/>
                </a:solidFill>
                <a:latin typeface="Verdana"/>
                <a:ea typeface="Verdana"/>
                <a:cs typeface="Verdana"/>
                <a:sym typeface="Verdana"/>
              </a:rPr>
              <a:t>N.B. Originates from philosophy (Husserl, Heidegger, Merleau-Ponty)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8"/>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00B050"/>
                </a:solidFill>
              </a:rPr>
              <a:t>Phenomenology</a:t>
            </a:r>
            <a:endParaRPr>
              <a:solidFill>
                <a:srgbClr val="00B050"/>
              </a:solidFill>
            </a:endParaRPr>
          </a:p>
        </p:txBody>
      </p:sp>
      <p:sp>
        <p:nvSpPr>
          <p:cNvPr id="296" name="Google Shape;296;p38"/>
          <p:cNvSpPr txBox="1"/>
          <p:nvPr>
            <p:ph idx="1" type="body"/>
          </p:nvPr>
        </p:nvSpPr>
        <p:spPr>
          <a:xfrm>
            <a:off x="304800" y="1521875"/>
            <a:ext cx="8458200" cy="4646400"/>
          </a:xfrm>
          <a:prstGeom prst="rect">
            <a:avLst/>
          </a:prstGeom>
          <a:noFill/>
          <a:ln>
            <a:noFill/>
          </a:ln>
        </p:spPr>
        <p:txBody>
          <a:bodyPr anchorCtr="0" anchor="t" bIns="0" lIns="0" spcFirstLastPara="1" rIns="0" wrap="square" tIns="0">
            <a:normAutofit lnSpcReduction="10000"/>
          </a:bodyPr>
          <a:lstStyle/>
          <a:p>
            <a:pPr indent="-355600" lvl="0" marL="342900" rtl="0" algn="l">
              <a:spcBef>
                <a:spcPts val="0"/>
              </a:spcBef>
              <a:spcAft>
                <a:spcPts val="0"/>
              </a:spcAft>
              <a:buClr>
                <a:srgbClr val="001C3D"/>
              </a:buClr>
              <a:buSzPts val="2600"/>
              <a:buFont typeface="Verdana"/>
              <a:buChar char="•"/>
            </a:pPr>
            <a:r>
              <a:rPr lang="nl-NL" sz="2600"/>
              <a:t>The search for meaning or understanding of a phenomenon, that is anything that appears or presents itself, as one experiences it (Hammond, 1991)</a:t>
            </a:r>
            <a:endParaRPr sz="3400"/>
          </a:p>
          <a:p>
            <a:pPr indent="-355600" lvl="0" marL="342900" rtl="0" algn="l">
              <a:spcBef>
                <a:spcPts val="480"/>
              </a:spcBef>
              <a:spcAft>
                <a:spcPts val="0"/>
              </a:spcAft>
              <a:buClr>
                <a:srgbClr val="001C3D"/>
              </a:buClr>
              <a:buSzPts val="2600"/>
              <a:buFont typeface="Verdana"/>
              <a:buChar char="•"/>
            </a:pPr>
            <a:r>
              <a:rPr lang="nl-NL" sz="2600"/>
              <a:t>Allows researchers to gain insights that inform practice strategies and enhance practitioners’ understanding of, and sensitivity to, those they serve</a:t>
            </a:r>
            <a:endParaRPr sz="3400"/>
          </a:p>
          <a:p>
            <a:pPr indent="-323850" lvl="0" marL="342900" rtl="0" algn="l">
              <a:spcBef>
                <a:spcPts val="480"/>
              </a:spcBef>
              <a:spcAft>
                <a:spcPts val="0"/>
              </a:spcAft>
              <a:buClr>
                <a:srgbClr val="0000FF"/>
              </a:buClr>
              <a:buSzPts val="2100"/>
              <a:buFont typeface="Verdana"/>
              <a:buChar char="•"/>
            </a:pPr>
            <a:r>
              <a:rPr lang="nl-NL" sz="2100">
                <a:solidFill>
                  <a:srgbClr val="0000FF"/>
                </a:solidFill>
              </a:rPr>
              <a:t>‘</a:t>
            </a:r>
            <a:r>
              <a:rPr i="1" lang="nl-NL" sz="2100">
                <a:solidFill>
                  <a:srgbClr val="0000FF"/>
                </a:solidFill>
              </a:rPr>
              <a:t>What is the nature of caring?’</a:t>
            </a:r>
            <a:endParaRPr i="1" sz="2100">
              <a:solidFill>
                <a:srgbClr val="0000FF"/>
              </a:solidFill>
            </a:endParaRPr>
          </a:p>
          <a:p>
            <a:pPr indent="0" lvl="0" marL="342900" rtl="0" algn="l">
              <a:spcBef>
                <a:spcPts val="480"/>
              </a:spcBef>
              <a:spcAft>
                <a:spcPts val="0"/>
              </a:spcAft>
              <a:buNone/>
            </a:pPr>
            <a:r>
              <a:rPr i="1" lang="nl-NL" sz="2100">
                <a:solidFill>
                  <a:srgbClr val="0000FF"/>
                </a:solidFill>
              </a:rPr>
              <a:t>‘What is the meaning of health for those living with chronic illness?’, </a:t>
            </a:r>
            <a:endParaRPr i="1" sz="2100">
              <a:solidFill>
                <a:srgbClr val="0000FF"/>
              </a:solidFill>
            </a:endParaRPr>
          </a:p>
          <a:p>
            <a:pPr indent="0" lvl="0" marL="342900" rtl="0" algn="l">
              <a:spcBef>
                <a:spcPts val="480"/>
              </a:spcBef>
              <a:spcAft>
                <a:spcPts val="0"/>
              </a:spcAft>
              <a:buNone/>
            </a:pPr>
            <a:r>
              <a:rPr i="1" lang="nl-NL" sz="2100">
                <a:solidFill>
                  <a:srgbClr val="0000FF"/>
                </a:solidFill>
              </a:rPr>
              <a:t>‘What is students’ first year experience of university life?’</a:t>
            </a:r>
            <a:endParaRPr sz="2900">
              <a:solidFill>
                <a:srgbClr val="0000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9"/>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00B050"/>
                </a:solidFill>
              </a:rPr>
              <a:t>Phenomenology – Main Assumptions</a:t>
            </a:r>
            <a:endParaRPr/>
          </a:p>
        </p:txBody>
      </p:sp>
      <p:sp>
        <p:nvSpPr>
          <p:cNvPr id="302" name="Google Shape;302;p39"/>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rgbClr val="001C3D"/>
              </a:buClr>
              <a:buSzPts val="2400"/>
              <a:buFont typeface="Verdana"/>
              <a:buNone/>
            </a:pPr>
            <a:r>
              <a:t/>
            </a:r>
            <a:endParaRPr sz="2400"/>
          </a:p>
          <a:p>
            <a:pPr indent="-342900" lvl="0" marL="342900" rtl="0" algn="l">
              <a:lnSpc>
                <a:spcPct val="80000"/>
              </a:lnSpc>
              <a:spcBef>
                <a:spcPts val="480"/>
              </a:spcBef>
              <a:spcAft>
                <a:spcPts val="0"/>
              </a:spcAft>
              <a:buClr>
                <a:srgbClr val="001C3D"/>
              </a:buClr>
              <a:buSzPts val="2400"/>
              <a:buFont typeface="Verdana"/>
              <a:buChar char="•"/>
            </a:pPr>
            <a:r>
              <a:rPr lang="nl-NL" sz="2400"/>
              <a:t>Suspension of judgement/being neutral</a:t>
            </a:r>
            <a:endParaRPr/>
          </a:p>
          <a:p>
            <a:pPr indent="-285750" lvl="1" marL="742950" rtl="0" algn="l">
              <a:lnSpc>
                <a:spcPct val="80000"/>
              </a:lnSpc>
              <a:spcBef>
                <a:spcPts val="420"/>
              </a:spcBef>
              <a:spcAft>
                <a:spcPts val="0"/>
              </a:spcAft>
              <a:buClr>
                <a:srgbClr val="001C3D"/>
              </a:buClr>
              <a:buSzPts val="2100"/>
              <a:buFont typeface="Verdana"/>
              <a:buChar char="–"/>
            </a:pPr>
            <a:r>
              <a:rPr lang="nl-NL" sz="2100"/>
              <a:t>Process of recognising and setting aside preconceptions about the phenomenon under consideration (bracketing, suspension of judgement)</a:t>
            </a:r>
            <a:endParaRPr/>
          </a:p>
          <a:p>
            <a:pPr indent="-190500" lvl="0" marL="342900" rtl="0" algn="l">
              <a:lnSpc>
                <a:spcPct val="80000"/>
              </a:lnSpc>
              <a:spcBef>
                <a:spcPts val="480"/>
              </a:spcBef>
              <a:spcAft>
                <a:spcPts val="0"/>
              </a:spcAft>
              <a:buClr>
                <a:srgbClr val="001C3D"/>
              </a:buClr>
              <a:buSzPts val="2400"/>
              <a:buFont typeface="Verdana"/>
              <a:buNone/>
            </a:pPr>
            <a:r>
              <a:t/>
            </a:r>
            <a:endParaRPr sz="2400"/>
          </a:p>
          <a:p>
            <a:pPr indent="-342900" lvl="0" marL="342900" rtl="0" algn="l">
              <a:lnSpc>
                <a:spcPct val="80000"/>
              </a:lnSpc>
              <a:spcBef>
                <a:spcPts val="480"/>
              </a:spcBef>
              <a:spcAft>
                <a:spcPts val="0"/>
              </a:spcAft>
              <a:buClr>
                <a:srgbClr val="001C3D"/>
              </a:buClr>
              <a:buSzPts val="2400"/>
              <a:buFont typeface="Verdana"/>
              <a:buChar char="•"/>
            </a:pPr>
            <a:r>
              <a:rPr lang="nl-NL" sz="2400"/>
              <a:t>Essence</a:t>
            </a:r>
            <a:endParaRPr/>
          </a:p>
          <a:p>
            <a:pPr indent="-285750" lvl="1" marL="742950" rtl="0" algn="l">
              <a:lnSpc>
                <a:spcPct val="80000"/>
              </a:lnSpc>
              <a:spcBef>
                <a:spcPts val="420"/>
              </a:spcBef>
              <a:spcAft>
                <a:spcPts val="0"/>
              </a:spcAft>
              <a:buClr>
                <a:srgbClr val="001C3D"/>
              </a:buClr>
              <a:buSzPts val="2100"/>
              <a:buFont typeface="Verdana"/>
              <a:buChar char="–"/>
            </a:pPr>
            <a:r>
              <a:rPr lang="nl-NL" sz="2100"/>
              <a:t>That which makes a phenomenon what it is</a:t>
            </a:r>
            <a:endParaRPr/>
          </a:p>
          <a:p>
            <a:pPr indent="-190500" lvl="0" marL="342900" rtl="0" algn="l">
              <a:lnSpc>
                <a:spcPct val="80000"/>
              </a:lnSpc>
              <a:spcBef>
                <a:spcPts val="480"/>
              </a:spcBef>
              <a:spcAft>
                <a:spcPts val="0"/>
              </a:spcAft>
              <a:buClr>
                <a:srgbClr val="001C3D"/>
              </a:buClr>
              <a:buSzPts val="2400"/>
              <a:buFont typeface="Verdana"/>
              <a:buNone/>
            </a:pPr>
            <a:r>
              <a:t/>
            </a:r>
            <a:endParaRPr sz="2400"/>
          </a:p>
          <a:p>
            <a:pPr indent="-342900" lvl="0" marL="342900" rtl="0" algn="l">
              <a:lnSpc>
                <a:spcPct val="80000"/>
              </a:lnSpc>
              <a:spcBef>
                <a:spcPts val="480"/>
              </a:spcBef>
              <a:spcAft>
                <a:spcPts val="0"/>
              </a:spcAft>
              <a:buClr>
                <a:srgbClr val="001C3D"/>
              </a:buClr>
              <a:buSzPts val="2400"/>
              <a:buFont typeface="Verdana"/>
              <a:buChar char="•"/>
            </a:pPr>
            <a:r>
              <a:rPr lang="nl-NL" sz="2400"/>
              <a:t>Lifeworld</a:t>
            </a:r>
            <a:endParaRPr sz="2400"/>
          </a:p>
          <a:p>
            <a:pPr indent="-285750" lvl="1" marL="742950" rtl="0" algn="l">
              <a:lnSpc>
                <a:spcPct val="80000"/>
              </a:lnSpc>
              <a:spcBef>
                <a:spcPts val="420"/>
              </a:spcBef>
              <a:spcAft>
                <a:spcPts val="0"/>
              </a:spcAft>
              <a:buClr>
                <a:srgbClr val="001C3D"/>
              </a:buClr>
              <a:buSzPts val="2100"/>
              <a:buFont typeface="Verdana"/>
              <a:buChar char="–"/>
            </a:pPr>
            <a:r>
              <a:rPr lang="nl-NL" sz="2100"/>
              <a:t>The world of concrete experience as it is lived by people</a:t>
            </a:r>
            <a:endParaRPr/>
          </a:p>
          <a:p>
            <a:pPr indent="-158750" lvl="1" marL="742950" rtl="0" algn="l">
              <a:lnSpc>
                <a:spcPct val="80000"/>
              </a:lnSpc>
              <a:spcBef>
                <a:spcPts val="400"/>
              </a:spcBef>
              <a:spcAft>
                <a:spcPts val="0"/>
              </a:spcAft>
              <a:buClr>
                <a:srgbClr val="001C3D"/>
              </a:buClr>
              <a:buSzPts val="2000"/>
              <a:buFont typeface="Verdana"/>
              <a:buNone/>
            </a:pPr>
            <a:r>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descr="A group of people standing in front of a projector screen&#10;&#10;Description automatically generated" id="78" name="Google Shape;78;p4"/>
          <p:cNvPicPr preferRelativeResize="0"/>
          <p:nvPr>
            <p:ph idx="1" type="body"/>
          </p:nvPr>
        </p:nvPicPr>
        <p:blipFill rotWithShape="1">
          <a:blip r:embed="rId3">
            <a:alphaModFix/>
          </a:blip>
          <a:srcRect b="5501" l="0" r="20577" t="3500"/>
          <a:stretch/>
        </p:blipFill>
        <p:spPr>
          <a:xfrm>
            <a:off x="3945885" y="620688"/>
            <a:ext cx="5142642" cy="4419128"/>
          </a:xfrm>
          <a:prstGeom prst="rect">
            <a:avLst/>
          </a:prstGeom>
          <a:noFill/>
          <a:ln>
            <a:noFill/>
          </a:ln>
        </p:spPr>
      </p:pic>
      <p:pic>
        <p:nvPicPr>
          <p:cNvPr descr="A group of people posing for a photo&#10;&#10;Description automatically generated" id="79" name="Google Shape;79;p4"/>
          <p:cNvPicPr preferRelativeResize="0"/>
          <p:nvPr/>
        </p:nvPicPr>
        <p:blipFill rotWithShape="1">
          <a:blip r:embed="rId4">
            <a:alphaModFix/>
          </a:blip>
          <a:srcRect b="0" l="5914" r="13376" t="7917"/>
          <a:stretch/>
        </p:blipFill>
        <p:spPr>
          <a:xfrm>
            <a:off x="47354" y="2204864"/>
            <a:ext cx="3924560" cy="335825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0"/>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00B050"/>
                </a:solidFill>
              </a:rPr>
              <a:t>Potential to promote:</a:t>
            </a:r>
            <a:endParaRPr/>
          </a:p>
        </p:txBody>
      </p:sp>
      <p:sp>
        <p:nvSpPr>
          <p:cNvPr id="308" name="Google Shape;308;p40"/>
          <p:cNvSpPr txBox="1"/>
          <p:nvPr>
            <p:ph idx="1" type="body"/>
          </p:nvPr>
        </p:nvSpPr>
        <p:spPr>
          <a:xfrm>
            <a:off x="304800" y="1905000"/>
            <a:ext cx="8458200" cy="4114800"/>
          </a:xfrm>
          <a:prstGeom prst="rect">
            <a:avLst/>
          </a:prstGeom>
          <a:noFill/>
          <a:ln>
            <a:noFill/>
          </a:ln>
        </p:spPr>
        <p:txBody>
          <a:bodyPr anchorCtr="0" anchor="t" bIns="0" lIns="0" spcFirstLastPara="1" rIns="0" wrap="square" tIns="0">
            <a:normAutofit fontScale="85000" lnSpcReduction="20000"/>
          </a:bodyPr>
          <a:lstStyle/>
          <a:p>
            <a:pPr indent="-342900" lvl="0" marL="342900" rtl="0" algn="l">
              <a:spcBef>
                <a:spcPts val="0"/>
              </a:spcBef>
              <a:spcAft>
                <a:spcPts val="0"/>
              </a:spcAft>
              <a:buClr>
                <a:srgbClr val="001C3D"/>
              </a:buClr>
              <a:buSzPct val="100000"/>
              <a:buFont typeface="Verdana"/>
              <a:buChar char="•"/>
            </a:pPr>
            <a:r>
              <a:rPr lang="nl-NL"/>
              <a:t>Human development</a:t>
            </a:r>
            <a:endParaRPr/>
          </a:p>
          <a:p>
            <a:pPr indent="-342900" lvl="0" marL="342900" rtl="0" algn="l">
              <a:spcBef>
                <a:spcPts val="544"/>
              </a:spcBef>
              <a:spcAft>
                <a:spcPts val="0"/>
              </a:spcAft>
              <a:buClr>
                <a:srgbClr val="001C3D"/>
              </a:buClr>
              <a:buSzPct val="100000"/>
              <a:buFont typeface="Verdana"/>
              <a:buChar char="•"/>
            </a:pPr>
            <a:r>
              <a:rPr lang="nl-NL"/>
              <a:t>Enhance professional practice</a:t>
            </a:r>
            <a:endParaRPr/>
          </a:p>
          <a:p>
            <a:pPr indent="-342900" lvl="0" marL="342900" rtl="0" algn="l">
              <a:spcBef>
                <a:spcPts val="544"/>
              </a:spcBef>
              <a:spcAft>
                <a:spcPts val="0"/>
              </a:spcAft>
              <a:buClr>
                <a:srgbClr val="001C3D"/>
              </a:buClr>
              <a:buSzPct val="100000"/>
              <a:buFont typeface="Verdana"/>
              <a:buChar char="•"/>
            </a:pPr>
            <a:r>
              <a:rPr lang="nl-NL"/>
              <a:t>Advance foundations of disciplines</a:t>
            </a:r>
            <a:endParaRPr/>
          </a:p>
          <a:p>
            <a:pPr indent="-342900" lvl="0" marL="342900" rtl="0" algn="l">
              <a:spcBef>
                <a:spcPts val="544"/>
              </a:spcBef>
              <a:spcAft>
                <a:spcPts val="0"/>
              </a:spcAft>
              <a:buClr>
                <a:srgbClr val="001C3D"/>
              </a:buClr>
              <a:buSzPct val="100000"/>
              <a:buFont typeface="Verdana"/>
              <a:buChar char="•"/>
            </a:pPr>
            <a:r>
              <a:rPr lang="nl-NL"/>
              <a:t>Inform programs and services</a:t>
            </a:r>
            <a:endParaRPr/>
          </a:p>
          <a:p>
            <a:pPr indent="-170180" lvl="0" marL="342900" rtl="0" algn="l">
              <a:spcBef>
                <a:spcPts val="544"/>
              </a:spcBef>
              <a:spcAft>
                <a:spcPts val="0"/>
              </a:spcAft>
              <a:buClr>
                <a:srgbClr val="001C3D"/>
              </a:buClr>
              <a:buSzPct val="100000"/>
              <a:buFont typeface="Verdana"/>
              <a:buNone/>
            </a:pPr>
            <a:r>
              <a:t/>
            </a:r>
            <a:endParaRPr/>
          </a:p>
          <a:p>
            <a:pPr indent="-342900" lvl="0" marL="342900" rtl="0" algn="l">
              <a:spcBef>
                <a:spcPts val="408"/>
              </a:spcBef>
              <a:spcAft>
                <a:spcPts val="0"/>
              </a:spcAft>
              <a:buClr>
                <a:srgbClr val="001C3D"/>
              </a:buClr>
              <a:buSzPct val="100000"/>
              <a:buFont typeface="Verdana"/>
              <a:buChar char="•"/>
            </a:pPr>
            <a:r>
              <a:rPr lang="nl-NL" sz="2400"/>
              <a:t>Philosophy or social research?</a:t>
            </a:r>
            <a:endParaRPr/>
          </a:p>
          <a:p>
            <a:pPr indent="-342900" lvl="0" marL="342900" rtl="0" algn="l">
              <a:spcBef>
                <a:spcPts val="408"/>
              </a:spcBef>
              <a:spcAft>
                <a:spcPts val="0"/>
              </a:spcAft>
              <a:buClr>
                <a:srgbClr val="001C3D"/>
              </a:buClr>
              <a:buSzPct val="100000"/>
              <a:buFont typeface="Verdana"/>
              <a:buChar char="•"/>
            </a:pPr>
            <a:r>
              <a:rPr lang="nl-NL" sz="2400"/>
              <a:t>Methodology or paradigm?</a:t>
            </a:r>
            <a:endParaRPr/>
          </a:p>
          <a:p>
            <a:pPr indent="-342900" lvl="0" marL="342900" rtl="0" algn="l">
              <a:spcBef>
                <a:spcPts val="408"/>
              </a:spcBef>
              <a:spcAft>
                <a:spcPts val="0"/>
              </a:spcAft>
              <a:buClr>
                <a:srgbClr val="001C3D"/>
              </a:buClr>
              <a:buSzPct val="100000"/>
              <a:buFont typeface="Verdana"/>
              <a:buChar char="•"/>
            </a:pPr>
            <a:r>
              <a:rPr lang="nl-NL" sz="2400"/>
              <a:t>Description or interpretation?</a:t>
            </a:r>
            <a:endParaRPr/>
          </a:p>
          <a:p>
            <a:pPr indent="-213359" lvl="0" marL="342900" rtl="0" algn="l">
              <a:spcBef>
                <a:spcPts val="408"/>
              </a:spcBef>
              <a:spcAft>
                <a:spcPts val="0"/>
              </a:spcAft>
              <a:buClr>
                <a:srgbClr val="001C3D"/>
              </a:buClr>
              <a:buSzPct val="100000"/>
              <a:buFont typeface="Verdana"/>
              <a:buNone/>
            </a:pPr>
            <a:r>
              <a:t/>
            </a:r>
            <a:endParaRPr sz="2400"/>
          </a:p>
          <a:p>
            <a:pPr indent="-342900" lvl="0" marL="342900" rtl="0" algn="l">
              <a:spcBef>
                <a:spcPts val="544"/>
              </a:spcBef>
              <a:spcAft>
                <a:spcPts val="0"/>
              </a:spcAft>
              <a:buClr>
                <a:srgbClr val="001C3D"/>
              </a:buClr>
              <a:buSzPct val="100000"/>
              <a:buFont typeface="Verdana"/>
              <a:buChar char="•"/>
            </a:pPr>
            <a:r>
              <a:rPr lang="nl-NL" sz="2400"/>
              <a:t>It depends……☺</a:t>
            </a:r>
            <a:br>
              <a:rPr lang="nl-NL"/>
            </a:br>
            <a:r>
              <a:rPr lang="nl-NL"/>
              <a: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1"/>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00B050"/>
                </a:solidFill>
              </a:rPr>
              <a:t>Core concept: Being</a:t>
            </a:r>
            <a:endParaRPr>
              <a:solidFill>
                <a:srgbClr val="00B050"/>
              </a:solidFill>
            </a:endParaRPr>
          </a:p>
        </p:txBody>
      </p:sp>
      <p:sp>
        <p:nvSpPr>
          <p:cNvPr id="314" name="Google Shape;314;p41"/>
          <p:cNvSpPr txBox="1"/>
          <p:nvPr>
            <p:ph idx="1" type="body"/>
          </p:nvPr>
        </p:nvSpPr>
        <p:spPr>
          <a:xfrm>
            <a:off x="304800" y="1556792"/>
            <a:ext cx="8458200" cy="4463008"/>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1C3D"/>
              </a:buClr>
              <a:buSzPts val="2400"/>
              <a:buFont typeface="Verdana"/>
              <a:buChar char="•"/>
            </a:pPr>
            <a:r>
              <a:rPr lang="nl-NL" sz="2400"/>
              <a:t>Essence of human experience</a:t>
            </a:r>
            <a:endParaRPr sz="2400"/>
          </a:p>
          <a:p>
            <a:pPr indent="-285750" lvl="1" marL="742950" rtl="0" algn="l">
              <a:spcBef>
                <a:spcPts val="480"/>
              </a:spcBef>
              <a:spcAft>
                <a:spcPts val="0"/>
              </a:spcAft>
              <a:buClr>
                <a:srgbClr val="001C3D"/>
              </a:buClr>
              <a:buSzPts val="2400"/>
              <a:buFont typeface="Verdana"/>
              <a:buChar char="–"/>
            </a:pPr>
            <a:r>
              <a:rPr lang="nl-NL" sz="2400"/>
              <a:t>Being in your body, being your body</a:t>
            </a:r>
            <a:endParaRPr/>
          </a:p>
          <a:p>
            <a:pPr indent="-285750" lvl="1" marL="742950" rtl="0" algn="l">
              <a:spcBef>
                <a:spcPts val="480"/>
              </a:spcBef>
              <a:spcAft>
                <a:spcPts val="0"/>
              </a:spcAft>
              <a:buClr>
                <a:srgbClr val="001C3D"/>
              </a:buClr>
              <a:buSzPts val="2400"/>
              <a:buFont typeface="Verdana"/>
              <a:buChar char="–"/>
            </a:pPr>
            <a:r>
              <a:rPr lang="nl-NL" sz="2400"/>
              <a:t>Being in Space</a:t>
            </a:r>
            <a:endParaRPr/>
          </a:p>
          <a:p>
            <a:pPr indent="-285750" lvl="1" marL="742950" rtl="0" algn="l">
              <a:spcBef>
                <a:spcPts val="480"/>
              </a:spcBef>
              <a:spcAft>
                <a:spcPts val="0"/>
              </a:spcAft>
              <a:buClr>
                <a:srgbClr val="001C3D"/>
              </a:buClr>
              <a:buSzPts val="2400"/>
              <a:buFont typeface="Verdana"/>
              <a:buChar char="–"/>
            </a:pPr>
            <a:r>
              <a:rPr lang="nl-NL" sz="2400"/>
              <a:t>Being in Relationships</a:t>
            </a:r>
            <a:endParaRPr sz="2400"/>
          </a:p>
          <a:p>
            <a:pPr indent="-285750" lvl="1" marL="742950" rtl="0" algn="l">
              <a:spcBef>
                <a:spcPts val="480"/>
              </a:spcBef>
              <a:spcAft>
                <a:spcPts val="0"/>
              </a:spcAft>
              <a:buClr>
                <a:srgbClr val="001C3D"/>
              </a:buClr>
              <a:buSzPts val="2400"/>
              <a:buFont typeface="Verdana"/>
              <a:buChar char="–"/>
            </a:pPr>
            <a:r>
              <a:rPr lang="nl-NL" sz="2400"/>
              <a:t>Being in time</a:t>
            </a:r>
            <a:endParaRPr/>
          </a:p>
          <a:p>
            <a:pPr indent="0" lvl="0" marL="0" rtl="0" algn="l">
              <a:spcBef>
                <a:spcPts val="480"/>
              </a:spcBef>
              <a:spcAft>
                <a:spcPts val="0"/>
              </a:spcAft>
              <a:buClr>
                <a:srgbClr val="001C3D"/>
              </a:buClr>
              <a:buSzPts val="2400"/>
              <a:buFont typeface="Verdana"/>
              <a:buNone/>
            </a:pPr>
            <a:r>
              <a:t/>
            </a:r>
            <a:endParaRPr sz="2400"/>
          </a:p>
          <a:p>
            <a:pPr indent="0" lvl="0" marL="0" rtl="0" algn="l">
              <a:spcBef>
                <a:spcPts val="480"/>
              </a:spcBef>
              <a:spcAft>
                <a:spcPts val="0"/>
              </a:spcAft>
              <a:buClr>
                <a:srgbClr val="00A2DB"/>
              </a:buClr>
              <a:buSzPts val="2400"/>
              <a:buFont typeface="Verdana"/>
              <a:buNone/>
            </a:pPr>
            <a:r>
              <a:rPr b="1" lang="nl-NL" sz="2400">
                <a:solidFill>
                  <a:srgbClr val="00A2DB"/>
                </a:solidFill>
              </a:rPr>
              <a:t>Analysis</a:t>
            </a:r>
            <a:endParaRPr/>
          </a:p>
          <a:p>
            <a:pPr indent="0" lvl="1" marL="400050" rtl="0" algn="l">
              <a:spcBef>
                <a:spcPts val="480"/>
              </a:spcBef>
              <a:spcAft>
                <a:spcPts val="0"/>
              </a:spcAft>
              <a:buClr>
                <a:srgbClr val="001C3D"/>
              </a:buClr>
              <a:buSzPts val="2400"/>
              <a:buFont typeface="Verdana"/>
              <a:buNone/>
            </a:pPr>
            <a:r>
              <a:rPr lang="nl-NL" sz="2400"/>
              <a:t>Significant statements</a:t>
            </a:r>
            <a:endParaRPr/>
          </a:p>
          <a:p>
            <a:pPr indent="0" lvl="1" marL="400050" rtl="0" algn="l">
              <a:spcBef>
                <a:spcPts val="480"/>
              </a:spcBef>
              <a:spcAft>
                <a:spcPts val="0"/>
              </a:spcAft>
              <a:buClr>
                <a:srgbClr val="001C3D"/>
              </a:buClr>
              <a:buSzPts val="2400"/>
              <a:buFont typeface="Verdana"/>
              <a:buNone/>
            </a:pPr>
            <a:r>
              <a:rPr lang="nl-NL" sz="2400"/>
              <a:t>Generation of meanings units</a:t>
            </a:r>
            <a:endParaRPr/>
          </a:p>
          <a:p>
            <a:pPr indent="0" lvl="1" marL="400050" rtl="0" algn="l">
              <a:spcBef>
                <a:spcPts val="560"/>
              </a:spcBef>
              <a:spcAft>
                <a:spcPts val="0"/>
              </a:spcAft>
              <a:buClr>
                <a:srgbClr val="001C3D"/>
              </a:buClr>
              <a:buSzPts val="2400"/>
              <a:buFont typeface="Verdana"/>
              <a:buNone/>
            </a:pPr>
            <a:r>
              <a:rPr lang="nl-NL" sz="2400"/>
              <a:t>Essence description</a:t>
            </a:r>
            <a:r>
              <a:rPr lang="nl-NL"/>
              <a: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2"/>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1" name="Google Shape;321;p42"/>
          <p:cNvSpPr txBox="1"/>
          <p:nvPr/>
        </p:nvSpPr>
        <p:spPr>
          <a:xfrm>
            <a:off x="899592" y="2659559"/>
            <a:ext cx="6984305"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l-NL" sz="4400">
                <a:solidFill>
                  <a:srgbClr val="0070C0"/>
                </a:solidFill>
                <a:latin typeface="Verdana"/>
                <a:ea typeface="Verdana"/>
                <a:cs typeface="Verdana"/>
                <a:sym typeface="Verdana"/>
              </a:rPr>
              <a:t>Grounded theory</a:t>
            </a:r>
            <a:endParaRPr b="1" sz="4400">
              <a:solidFill>
                <a:srgbClr val="0070C0"/>
              </a:solidFill>
              <a:latin typeface="Verdana"/>
              <a:ea typeface="Verdana"/>
              <a:cs typeface="Verdana"/>
              <a:sym typeface="Verdan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3"/>
          <p:cNvSpPr txBox="1"/>
          <p:nvPr/>
        </p:nvSpPr>
        <p:spPr>
          <a:xfrm>
            <a:off x="1331913" y="908050"/>
            <a:ext cx="6119812" cy="769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4400">
                <a:solidFill>
                  <a:srgbClr val="0070C0"/>
                </a:solidFill>
                <a:latin typeface="Verdana"/>
                <a:ea typeface="Verdana"/>
                <a:cs typeface="Verdana"/>
                <a:sym typeface="Verdana"/>
              </a:rPr>
              <a:t>Grounded Theory</a:t>
            </a:r>
            <a:endParaRPr/>
          </a:p>
        </p:txBody>
      </p:sp>
      <p:sp>
        <p:nvSpPr>
          <p:cNvPr id="327" name="Google Shape;327;p43"/>
          <p:cNvSpPr/>
          <p:nvPr/>
        </p:nvSpPr>
        <p:spPr>
          <a:xfrm>
            <a:off x="395288" y="1916113"/>
            <a:ext cx="8353425" cy="3687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nl-NL" sz="2400">
                <a:solidFill>
                  <a:srgbClr val="001C3D"/>
                </a:solidFill>
                <a:latin typeface="Verdana"/>
                <a:ea typeface="Verdana"/>
                <a:cs typeface="Verdana"/>
                <a:sym typeface="Verdana"/>
              </a:rPr>
              <a:t>Systematic, qualitative procedure used to generate a theory that explains, at a broad conceptual level, a process, an action, or an interaction about a substantive topic</a:t>
            </a:r>
            <a:endParaRPr/>
          </a:p>
          <a:p>
            <a:pPr indent="0" lvl="0" marL="0" marR="0" rtl="0" algn="l">
              <a:spcBef>
                <a:spcPts val="0"/>
              </a:spcBef>
              <a:spcAft>
                <a:spcPts val="0"/>
              </a:spcAft>
              <a:buNone/>
            </a:pPr>
            <a:r>
              <a:t/>
            </a:r>
            <a:endParaRPr i="1" sz="2400">
              <a:solidFill>
                <a:srgbClr val="001C3D"/>
              </a:solidFill>
              <a:latin typeface="Verdana"/>
              <a:ea typeface="Verdana"/>
              <a:cs typeface="Verdana"/>
              <a:sym typeface="Verdana"/>
            </a:endParaRPr>
          </a:p>
          <a:p>
            <a:pPr indent="0" lvl="0" marL="0" marR="0" rtl="0" algn="l">
              <a:spcBef>
                <a:spcPts val="0"/>
              </a:spcBef>
              <a:spcAft>
                <a:spcPts val="0"/>
              </a:spcAft>
              <a:buNone/>
            </a:pPr>
            <a:r>
              <a:t/>
            </a:r>
            <a:endParaRPr i="1" sz="2400">
              <a:solidFill>
                <a:srgbClr val="001C3D"/>
              </a:solidFill>
              <a:latin typeface="Verdana"/>
              <a:ea typeface="Verdana"/>
              <a:cs typeface="Verdana"/>
              <a:sym typeface="Verdana"/>
            </a:endParaRPr>
          </a:p>
          <a:p>
            <a:pPr indent="0" lvl="0" marL="0" marR="0" rtl="0" algn="l">
              <a:lnSpc>
                <a:spcPct val="80000"/>
              </a:lnSpc>
              <a:spcBef>
                <a:spcPts val="0"/>
              </a:spcBef>
              <a:spcAft>
                <a:spcPts val="0"/>
              </a:spcAft>
              <a:buNone/>
            </a:pPr>
            <a:r>
              <a:rPr lang="nl-NL" sz="2200">
                <a:solidFill>
                  <a:srgbClr val="001C3D"/>
                </a:solidFill>
                <a:latin typeface="Verdana"/>
                <a:ea typeface="Verdana"/>
                <a:cs typeface="Verdana"/>
                <a:sym typeface="Verdana"/>
              </a:rPr>
              <a:t>Central aim</a:t>
            </a:r>
            <a:endParaRPr/>
          </a:p>
          <a:p>
            <a:pPr indent="-285750" lvl="1" marL="742950" marR="0" rtl="0" algn="l">
              <a:lnSpc>
                <a:spcPct val="80000"/>
              </a:lnSpc>
              <a:spcBef>
                <a:spcPts val="0"/>
              </a:spcBef>
              <a:spcAft>
                <a:spcPts val="0"/>
              </a:spcAft>
              <a:buNone/>
            </a:pPr>
            <a:r>
              <a:rPr b="0" i="0" lang="nl-NL" sz="2000" u="none" cap="none" strike="noStrike">
                <a:solidFill>
                  <a:srgbClr val="001C3D"/>
                </a:solidFill>
                <a:latin typeface="Verdana"/>
                <a:ea typeface="Verdana"/>
                <a:cs typeface="Verdana"/>
                <a:sym typeface="Verdana"/>
              </a:rPr>
              <a:t>Generate theories regarding social phenomena by developing higher level understanding that is ‘grounded’ in, or derived from, a systematic analysis of data</a:t>
            </a:r>
            <a:endParaRPr/>
          </a:p>
          <a:p>
            <a:pPr indent="0" lvl="0" marL="0" marR="0" rtl="0" algn="l">
              <a:spcBef>
                <a:spcPts val="0"/>
              </a:spcBef>
              <a:spcAft>
                <a:spcPts val="0"/>
              </a:spcAft>
              <a:buNone/>
            </a:pPr>
            <a:r>
              <a:t/>
            </a:r>
            <a:endParaRPr i="1" sz="2400">
              <a:solidFill>
                <a:srgbClr val="001C3D"/>
              </a:solidFill>
              <a:latin typeface="Verdana"/>
              <a:ea typeface="Verdana"/>
              <a:cs typeface="Verdana"/>
              <a:sym typeface="Verdana"/>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4"/>
          <p:cNvSpPr txBox="1"/>
          <p:nvPr>
            <p:ph type="title"/>
          </p:nvPr>
        </p:nvSpPr>
        <p:spPr>
          <a:xfrm>
            <a:off x="755576" y="764704"/>
            <a:ext cx="7772400" cy="114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0070C0"/>
                </a:solidFill>
              </a:rPr>
              <a:t>Grounded Theory</a:t>
            </a:r>
            <a:endParaRPr>
              <a:solidFill>
                <a:srgbClr val="0070C0"/>
              </a:solidFill>
            </a:endParaRPr>
          </a:p>
        </p:txBody>
      </p:sp>
      <p:sp>
        <p:nvSpPr>
          <p:cNvPr id="333" name="Google Shape;333;p44"/>
          <p:cNvSpPr txBox="1"/>
          <p:nvPr>
            <p:ph idx="1" type="body"/>
          </p:nvPr>
        </p:nvSpPr>
        <p:spPr>
          <a:xfrm>
            <a:off x="683568" y="1916832"/>
            <a:ext cx="7772400" cy="41148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1C3D"/>
              </a:buClr>
              <a:buSzPts val="2400"/>
              <a:buFont typeface="Verdana"/>
              <a:buChar char="•"/>
            </a:pPr>
            <a:r>
              <a:rPr lang="nl-NL" sz="2400"/>
              <a:t>Reality too complex, should not be reduced to a priori theoretical simplifications</a:t>
            </a:r>
            <a:endParaRPr sz="2400"/>
          </a:p>
          <a:p>
            <a:pPr indent="-342900" lvl="0" marL="342900" rtl="0" algn="l">
              <a:spcBef>
                <a:spcPts val="480"/>
              </a:spcBef>
              <a:spcAft>
                <a:spcPts val="0"/>
              </a:spcAft>
              <a:buClr>
                <a:srgbClr val="001C3D"/>
              </a:buClr>
              <a:buSzPts val="2400"/>
              <a:buFont typeface="Verdana"/>
              <a:buChar char="•"/>
            </a:pPr>
            <a:r>
              <a:rPr lang="nl-NL" sz="2400"/>
              <a:t>Theory should rise from reality; should be grounded in that reality =&gt; Grounded theory</a:t>
            </a:r>
            <a:endParaRPr sz="2400"/>
          </a:p>
          <a:p>
            <a:pPr indent="-342900" lvl="0" marL="342900" rtl="0" algn="l">
              <a:spcBef>
                <a:spcPts val="480"/>
              </a:spcBef>
              <a:spcAft>
                <a:spcPts val="0"/>
              </a:spcAft>
              <a:buClr>
                <a:srgbClr val="001C3D"/>
              </a:buClr>
              <a:buSzPts val="2400"/>
              <a:buFont typeface="Verdana"/>
              <a:buChar char="•"/>
            </a:pPr>
            <a:r>
              <a:rPr lang="nl-NL" sz="2400"/>
              <a:t>Close look at natural settings, no theoretical concepts as starting point</a:t>
            </a:r>
            <a:endParaRPr/>
          </a:p>
          <a:p>
            <a:pPr indent="-342900" lvl="0" marL="342900" rtl="0" algn="l">
              <a:spcBef>
                <a:spcPts val="480"/>
              </a:spcBef>
              <a:spcAft>
                <a:spcPts val="0"/>
              </a:spcAft>
              <a:buClr>
                <a:srgbClr val="001C3D"/>
              </a:buClr>
              <a:buSzPts val="2400"/>
              <a:buFont typeface="Verdana"/>
              <a:buChar char="•"/>
            </a:pPr>
            <a:r>
              <a:rPr lang="nl-NL" sz="2400"/>
              <a:t>Looks for patterns in natural data</a:t>
            </a:r>
            <a:endParaRPr/>
          </a:p>
          <a:p>
            <a:pPr indent="-342900" lvl="0" marL="342900" rtl="0" algn="l">
              <a:spcBef>
                <a:spcPts val="480"/>
              </a:spcBef>
              <a:spcAft>
                <a:spcPts val="0"/>
              </a:spcAft>
              <a:buClr>
                <a:srgbClr val="001C3D"/>
              </a:buClr>
              <a:buSzPts val="2400"/>
              <a:buFont typeface="Verdana"/>
              <a:buChar char="•"/>
            </a:pPr>
            <a:r>
              <a:rPr lang="nl-NL" sz="2400"/>
              <a:t>Verifies/falsifies those patterns etc.</a:t>
            </a:r>
            <a:endParaRPr/>
          </a:p>
          <a:p>
            <a:pPr indent="-342900" lvl="0" marL="342900" rtl="0" algn="l">
              <a:spcBef>
                <a:spcPts val="480"/>
              </a:spcBef>
              <a:spcAft>
                <a:spcPts val="0"/>
              </a:spcAft>
              <a:buClr>
                <a:srgbClr val="001C3D"/>
              </a:buClr>
              <a:buSzPts val="2400"/>
              <a:buFont typeface="Verdana"/>
              <a:buChar char="•"/>
            </a:pPr>
            <a:r>
              <a:rPr lang="nl-NL" sz="2400"/>
              <a:t>Cyclic</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5"/>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0070C0"/>
                </a:solidFill>
              </a:rPr>
              <a:t>Grounded Theory – Main Features</a:t>
            </a:r>
            <a:endParaRPr/>
          </a:p>
        </p:txBody>
      </p:sp>
      <p:sp>
        <p:nvSpPr>
          <p:cNvPr id="339" name="Google Shape;339;p45"/>
          <p:cNvSpPr txBox="1"/>
          <p:nvPr>
            <p:ph idx="1" type="body"/>
          </p:nvPr>
        </p:nvSpPr>
        <p:spPr>
          <a:xfrm>
            <a:off x="304800" y="1628775"/>
            <a:ext cx="8458200" cy="4391025"/>
          </a:xfrm>
          <a:prstGeom prst="rect">
            <a:avLst/>
          </a:prstGeom>
          <a:noFill/>
          <a:ln>
            <a:noFill/>
          </a:ln>
        </p:spPr>
        <p:txBody>
          <a:bodyPr anchorCtr="0" anchor="t" bIns="0" lIns="0" spcFirstLastPara="1" rIns="0" wrap="square" tIns="0">
            <a:normAutofit fontScale="92500" lnSpcReduction="10000"/>
          </a:bodyPr>
          <a:lstStyle/>
          <a:p>
            <a:pPr indent="-342900" lvl="0" marL="342900" rtl="0" algn="l">
              <a:lnSpc>
                <a:spcPct val="80000"/>
              </a:lnSpc>
              <a:spcBef>
                <a:spcPts val="0"/>
              </a:spcBef>
              <a:spcAft>
                <a:spcPts val="0"/>
              </a:spcAft>
              <a:buClr>
                <a:srgbClr val="001C3D"/>
              </a:buClr>
              <a:buSzPct val="100000"/>
              <a:buFont typeface="Verdana"/>
              <a:buChar char="•"/>
            </a:pPr>
            <a:r>
              <a:rPr lang="nl-NL" sz="2400"/>
              <a:t>Iterative study design</a:t>
            </a:r>
            <a:endParaRPr/>
          </a:p>
          <a:p>
            <a:pPr indent="-285781" lvl="1" marL="742950" rtl="0" algn="l">
              <a:lnSpc>
                <a:spcPct val="80000"/>
              </a:lnSpc>
              <a:spcBef>
                <a:spcPts val="388"/>
              </a:spcBef>
              <a:spcAft>
                <a:spcPts val="0"/>
              </a:spcAft>
              <a:buClr>
                <a:srgbClr val="001C3D"/>
              </a:buClr>
              <a:buSzPct val="100000"/>
              <a:buFont typeface="Verdana"/>
              <a:buChar char="–"/>
            </a:pPr>
            <a:r>
              <a:rPr lang="nl-NL" sz="2100"/>
              <a:t>Cycles of simultaneous data collection and analysis</a:t>
            </a:r>
            <a:endParaRPr/>
          </a:p>
          <a:p>
            <a:pPr indent="-201930" lvl="0" marL="342900" rtl="0" algn="l">
              <a:lnSpc>
                <a:spcPct val="80000"/>
              </a:lnSpc>
              <a:spcBef>
                <a:spcPts val="444"/>
              </a:spcBef>
              <a:spcAft>
                <a:spcPts val="0"/>
              </a:spcAft>
              <a:buClr>
                <a:srgbClr val="001C3D"/>
              </a:buClr>
              <a:buSzPct val="100000"/>
              <a:buFont typeface="Verdana"/>
              <a:buNone/>
            </a:pPr>
            <a:r>
              <a:t/>
            </a:r>
            <a:endParaRPr sz="2400"/>
          </a:p>
          <a:p>
            <a:pPr indent="-342900" lvl="0" marL="342900" rtl="0" algn="l">
              <a:lnSpc>
                <a:spcPct val="80000"/>
              </a:lnSpc>
              <a:spcBef>
                <a:spcPts val="444"/>
              </a:spcBef>
              <a:spcAft>
                <a:spcPts val="0"/>
              </a:spcAft>
              <a:buClr>
                <a:srgbClr val="001C3D"/>
              </a:buClr>
              <a:buSzPct val="100000"/>
              <a:buFont typeface="Verdana"/>
              <a:buChar char="•"/>
            </a:pPr>
            <a:r>
              <a:rPr lang="nl-NL" sz="2400"/>
              <a:t>Theoretical sampling</a:t>
            </a:r>
            <a:endParaRPr/>
          </a:p>
          <a:p>
            <a:pPr indent="-285781" lvl="1" marL="742950" rtl="0" algn="l">
              <a:lnSpc>
                <a:spcPct val="80000"/>
              </a:lnSpc>
              <a:spcBef>
                <a:spcPts val="388"/>
              </a:spcBef>
              <a:spcAft>
                <a:spcPts val="0"/>
              </a:spcAft>
              <a:buClr>
                <a:srgbClr val="001C3D"/>
              </a:buClr>
              <a:buSzPct val="100000"/>
              <a:buFont typeface="Verdana"/>
              <a:buChar char="–"/>
            </a:pPr>
            <a:r>
              <a:rPr lang="nl-NL" sz="2100"/>
              <a:t>Sample is not set at the outset but selected purposefully as the analysis progresses</a:t>
            </a:r>
            <a:endParaRPr/>
          </a:p>
          <a:p>
            <a:pPr indent="-201930" lvl="0" marL="342900" rtl="0" algn="l">
              <a:lnSpc>
                <a:spcPct val="80000"/>
              </a:lnSpc>
              <a:spcBef>
                <a:spcPts val="444"/>
              </a:spcBef>
              <a:spcAft>
                <a:spcPts val="0"/>
              </a:spcAft>
              <a:buClr>
                <a:srgbClr val="001C3D"/>
              </a:buClr>
              <a:buSzPct val="100000"/>
              <a:buFont typeface="Verdana"/>
              <a:buNone/>
            </a:pPr>
            <a:r>
              <a:t/>
            </a:r>
            <a:endParaRPr sz="2400"/>
          </a:p>
          <a:p>
            <a:pPr indent="-342900" lvl="0" marL="342900" rtl="0" algn="l">
              <a:lnSpc>
                <a:spcPct val="80000"/>
              </a:lnSpc>
              <a:spcBef>
                <a:spcPts val="444"/>
              </a:spcBef>
              <a:spcAft>
                <a:spcPts val="0"/>
              </a:spcAft>
              <a:buClr>
                <a:srgbClr val="001C3D"/>
              </a:buClr>
              <a:buSzPct val="100000"/>
              <a:buFont typeface="Verdana"/>
              <a:buChar char="•"/>
            </a:pPr>
            <a:r>
              <a:rPr lang="nl-NL" sz="2400"/>
              <a:t>Constant comparison (during data-analysis)</a:t>
            </a:r>
            <a:endParaRPr/>
          </a:p>
          <a:p>
            <a:pPr indent="-285781" lvl="1" marL="742950" rtl="0" algn="l">
              <a:lnSpc>
                <a:spcPct val="80000"/>
              </a:lnSpc>
              <a:spcBef>
                <a:spcPts val="388"/>
              </a:spcBef>
              <a:spcAft>
                <a:spcPts val="0"/>
              </a:spcAft>
              <a:buClr>
                <a:srgbClr val="001C3D"/>
              </a:buClr>
              <a:buSzPct val="100000"/>
              <a:buFont typeface="Verdana"/>
              <a:buChar char="–"/>
            </a:pPr>
            <a:r>
              <a:rPr lang="nl-NL" sz="2100"/>
              <a:t>Emerging theoretical constructs are continually being refined through comparison with ‘fresh’ examples</a:t>
            </a:r>
            <a:endParaRPr/>
          </a:p>
          <a:p>
            <a:pPr indent="-285781" lvl="1" marL="742950" rtl="0" algn="l">
              <a:lnSpc>
                <a:spcPct val="80000"/>
              </a:lnSpc>
              <a:spcBef>
                <a:spcPts val="388"/>
              </a:spcBef>
              <a:spcAft>
                <a:spcPts val="0"/>
              </a:spcAft>
              <a:buClr>
                <a:srgbClr val="001C3D"/>
              </a:buClr>
              <a:buSzPct val="100000"/>
              <a:buFont typeface="Verdana"/>
              <a:buChar char="–"/>
            </a:pPr>
            <a:r>
              <a:rPr lang="nl-NL" sz="2100"/>
              <a:t>Open &amp; axial coding</a:t>
            </a:r>
            <a:endParaRPr/>
          </a:p>
          <a:p>
            <a:pPr indent="-196088" lvl="0" marL="342900" rtl="0" algn="l">
              <a:lnSpc>
                <a:spcPct val="80000"/>
              </a:lnSpc>
              <a:spcBef>
                <a:spcPts val="462"/>
              </a:spcBef>
              <a:spcAft>
                <a:spcPts val="0"/>
              </a:spcAft>
              <a:buClr>
                <a:srgbClr val="001C3D"/>
              </a:buClr>
              <a:buSzPct val="100000"/>
              <a:buFont typeface="Verdana"/>
              <a:buNone/>
            </a:pPr>
            <a:r>
              <a:t/>
            </a:r>
            <a:endParaRPr sz="2500"/>
          </a:p>
          <a:p>
            <a:pPr indent="-342931" lvl="0" marL="342900" rtl="0" algn="l">
              <a:lnSpc>
                <a:spcPct val="80000"/>
              </a:lnSpc>
              <a:spcBef>
                <a:spcPts val="462"/>
              </a:spcBef>
              <a:spcAft>
                <a:spcPts val="0"/>
              </a:spcAft>
              <a:buClr>
                <a:srgbClr val="001C3D"/>
              </a:buClr>
              <a:buSzPct val="100000"/>
              <a:buFont typeface="Verdana"/>
              <a:buChar char="•"/>
            </a:pPr>
            <a:r>
              <a:rPr lang="nl-NL" sz="2500"/>
              <a:t>Memo-writing (during data-analysis)</a:t>
            </a:r>
            <a:endParaRPr/>
          </a:p>
          <a:p>
            <a:pPr indent="-285781" lvl="1" marL="742950" rtl="0" algn="l">
              <a:lnSpc>
                <a:spcPct val="80000"/>
              </a:lnSpc>
              <a:spcBef>
                <a:spcPts val="388"/>
              </a:spcBef>
              <a:spcAft>
                <a:spcPts val="0"/>
              </a:spcAft>
              <a:buClr>
                <a:srgbClr val="001C3D"/>
              </a:buClr>
              <a:buSzPct val="100000"/>
              <a:buFont typeface="Verdana"/>
              <a:buChar char="–"/>
            </a:pPr>
            <a:r>
              <a:rPr lang="nl-NL" sz="2100"/>
              <a:t>Record thoughts and decisions about patterns in the data</a:t>
            </a:r>
            <a:endParaRPr/>
          </a:p>
          <a:p>
            <a:pPr indent="-285781" lvl="1" marL="742950" rtl="0" algn="l">
              <a:lnSpc>
                <a:spcPct val="80000"/>
              </a:lnSpc>
              <a:spcBef>
                <a:spcPts val="388"/>
              </a:spcBef>
              <a:spcAft>
                <a:spcPts val="0"/>
              </a:spcAft>
              <a:buClr>
                <a:srgbClr val="001C3D"/>
              </a:buClr>
              <a:buSzPct val="100000"/>
              <a:buFont typeface="Verdana"/>
              <a:buChar char="–"/>
            </a:pPr>
            <a:r>
              <a:rPr lang="nl-NL" sz="2100"/>
              <a:t>Helps you to make early and ongoing links between the empirical world and theoretical ideas</a:t>
            </a:r>
            <a:endParaRPr/>
          </a:p>
          <a:p>
            <a:pPr indent="-128777" lvl="2" marL="1143000" rtl="0" algn="l">
              <a:lnSpc>
                <a:spcPct val="80000"/>
              </a:lnSpc>
              <a:spcBef>
                <a:spcPts val="314"/>
              </a:spcBef>
              <a:spcAft>
                <a:spcPts val="0"/>
              </a:spcAft>
              <a:buClr>
                <a:srgbClr val="001C3D"/>
              </a:buClr>
              <a:buSzPct val="100000"/>
              <a:buFont typeface="Verdana"/>
              <a:buNone/>
            </a:pPr>
            <a:r>
              <a:t/>
            </a:r>
            <a:endParaRPr sz="1700"/>
          </a:p>
          <a:p>
            <a:pPr indent="-128777" lvl="2" marL="1143000" rtl="0" algn="l">
              <a:lnSpc>
                <a:spcPct val="80000"/>
              </a:lnSpc>
              <a:spcBef>
                <a:spcPts val="314"/>
              </a:spcBef>
              <a:spcAft>
                <a:spcPts val="0"/>
              </a:spcAft>
              <a:buClr>
                <a:srgbClr val="001C3D"/>
              </a:buClr>
              <a:buSzPct val="100000"/>
              <a:buFont typeface="Verdana"/>
              <a:buNone/>
            </a:pPr>
            <a:r>
              <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6"/>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6" name="Google Shape;346;p46"/>
          <p:cNvSpPr txBox="1"/>
          <p:nvPr/>
        </p:nvSpPr>
        <p:spPr>
          <a:xfrm>
            <a:off x="2267744" y="2659063"/>
            <a:ext cx="5400675" cy="7699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4400">
                <a:solidFill>
                  <a:srgbClr val="660066"/>
                </a:solidFill>
                <a:latin typeface="Verdana"/>
                <a:ea typeface="Verdana"/>
                <a:cs typeface="Verdana"/>
                <a:sym typeface="Verdana"/>
              </a:rPr>
              <a:t>Ethnography</a:t>
            </a:r>
            <a:endParaRPr b="1" sz="4400">
              <a:solidFill>
                <a:srgbClr val="660066"/>
              </a:solidFill>
              <a:latin typeface="Verdana"/>
              <a:ea typeface="Verdana"/>
              <a:cs typeface="Verdana"/>
              <a:sym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7"/>
          <p:cNvSpPr txBox="1"/>
          <p:nvPr/>
        </p:nvSpPr>
        <p:spPr>
          <a:xfrm>
            <a:off x="2268538" y="908050"/>
            <a:ext cx="4606925" cy="769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4400">
                <a:solidFill>
                  <a:srgbClr val="660066"/>
                </a:solidFill>
                <a:latin typeface="Verdana"/>
                <a:ea typeface="Verdana"/>
                <a:cs typeface="Verdana"/>
                <a:sym typeface="Verdana"/>
              </a:rPr>
              <a:t>Ethnography</a:t>
            </a:r>
            <a:endParaRPr b="1" sz="4400">
              <a:solidFill>
                <a:srgbClr val="660066"/>
              </a:solidFill>
              <a:latin typeface="Verdana"/>
              <a:ea typeface="Verdana"/>
              <a:cs typeface="Verdana"/>
              <a:sym typeface="Verdana"/>
            </a:endParaRPr>
          </a:p>
        </p:txBody>
      </p:sp>
      <p:sp>
        <p:nvSpPr>
          <p:cNvPr id="352" name="Google Shape;352;p47"/>
          <p:cNvSpPr/>
          <p:nvPr/>
        </p:nvSpPr>
        <p:spPr>
          <a:xfrm>
            <a:off x="611200" y="2060575"/>
            <a:ext cx="8066700" cy="267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nl-NL" sz="2700">
                <a:solidFill>
                  <a:srgbClr val="001C3D"/>
                </a:solidFill>
                <a:latin typeface="Verdana"/>
                <a:ea typeface="Verdana"/>
                <a:cs typeface="Verdana"/>
                <a:sym typeface="Verdana"/>
              </a:rPr>
              <a:t>Qualitative research procedures for describing, analysing, and interpreting a group’s shared patterns of behaviour, norms,  values, beliefs, that develop over time</a:t>
            </a:r>
            <a:endParaRPr sz="1300"/>
          </a:p>
          <a:p>
            <a:pPr indent="0" lvl="0" marL="0" marR="0" rtl="0" algn="l">
              <a:spcBef>
                <a:spcPts val="0"/>
              </a:spcBef>
              <a:spcAft>
                <a:spcPts val="0"/>
              </a:spcAft>
              <a:buNone/>
            </a:pPr>
            <a:r>
              <a:t/>
            </a:r>
            <a:endParaRPr i="1" sz="2700">
              <a:solidFill>
                <a:srgbClr val="001C3D"/>
              </a:solidFill>
              <a:latin typeface="Verdana"/>
              <a:ea typeface="Verdana"/>
              <a:cs typeface="Verdana"/>
              <a:sym typeface="Verdana"/>
            </a:endParaRPr>
          </a:p>
          <a:p>
            <a:pPr indent="0" lvl="0" marL="0" marR="0" rtl="0" algn="l">
              <a:spcBef>
                <a:spcPts val="0"/>
              </a:spcBef>
              <a:spcAft>
                <a:spcPts val="0"/>
              </a:spcAft>
              <a:buNone/>
            </a:pPr>
            <a:r>
              <a:t/>
            </a:r>
            <a:endParaRPr i="1" sz="2700">
              <a:solidFill>
                <a:srgbClr val="001C3D"/>
              </a:solidFill>
              <a:latin typeface="Verdana"/>
              <a:ea typeface="Verdana"/>
              <a:cs typeface="Verdana"/>
              <a:sym typeface="Verdana"/>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8"/>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7030A0"/>
                </a:solidFill>
              </a:rPr>
              <a:t>Ethnography</a:t>
            </a:r>
            <a:endParaRPr>
              <a:solidFill>
                <a:srgbClr val="7030A0"/>
              </a:solidFill>
            </a:endParaRPr>
          </a:p>
        </p:txBody>
      </p:sp>
      <p:sp>
        <p:nvSpPr>
          <p:cNvPr id="358" name="Google Shape;358;p48"/>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342900" lvl="0" marL="342900" rtl="0" algn="l">
              <a:lnSpc>
                <a:spcPct val="80000"/>
              </a:lnSpc>
              <a:spcBef>
                <a:spcPts val="0"/>
              </a:spcBef>
              <a:spcAft>
                <a:spcPts val="0"/>
              </a:spcAft>
              <a:buClr>
                <a:srgbClr val="001C3D"/>
              </a:buClr>
              <a:buSzPts val="2500"/>
              <a:buFont typeface="Verdana"/>
              <a:buChar char="•"/>
            </a:pPr>
            <a:r>
              <a:rPr lang="nl-NL" sz="2500"/>
              <a:t>Central aim</a:t>
            </a:r>
            <a:endParaRPr/>
          </a:p>
          <a:p>
            <a:pPr indent="-285750" lvl="1" marL="742950" rtl="0" algn="l">
              <a:lnSpc>
                <a:spcPct val="80000"/>
              </a:lnSpc>
              <a:spcBef>
                <a:spcPts val="440"/>
              </a:spcBef>
              <a:spcAft>
                <a:spcPts val="0"/>
              </a:spcAft>
              <a:buClr>
                <a:srgbClr val="001C3D"/>
              </a:buClr>
              <a:buSzPts val="2200"/>
              <a:buFont typeface="Verdana"/>
              <a:buChar char="–"/>
            </a:pPr>
            <a:r>
              <a:rPr lang="nl-NL" sz="2200"/>
              <a:t>To provide rich, holistic insights into people’s views and actions, as well as the nature of the location they inhabit</a:t>
            </a:r>
            <a:endParaRPr/>
          </a:p>
          <a:p>
            <a:pPr indent="-146050" lvl="1" marL="742950" rtl="0" algn="l">
              <a:lnSpc>
                <a:spcPct val="80000"/>
              </a:lnSpc>
              <a:spcBef>
                <a:spcPts val="440"/>
              </a:spcBef>
              <a:spcAft>
                <a:spcPts val="0"/>
              </a:spcAft>
              <a:buClr>
                <a:srgbClr val="001C3D"/>
              </a:buClr>
              <a:buSzPts val="2200"/>
              <a:buFont typeface="Verdana"/>
              <a:buNone/>
            </a:pPr>
            <a:r>
              <a:t/>
            </a:r>
            <a:endParaRPr sz="2200"/>
          </a:p>
          <a:p>
            <a:pPr indent="-342900" lvl="0" marL="342900" rtl="0" algn="l">
              <a:lnSpc>
                <a:spcPct val="80000"/>
              </a:lnSpc>
              <a:spcBef>
                <a:spcPts val="500"/>
              </a:spcBef>
              <a:spcAft>
                <a:spcPts val="0"/>
              </a:spcAft>
              <a:buClr>
                <a:srgbClr val="001C3D"/>
              </a:buClr>
              <a:buSzPts val="2500"/>
              <a:buFont typeface="Verdana"/>
              <a:buChar char="•"/>
            </a:pPr>
            <a:r>
              <a:rPr lang="nl-NL" sz="2500"/>
              <a:t>Main features</a:t>
            </a:r>
            <a:endParaRPr/>
          </a:p>
          <a:p>
            <a:pPr indent="-285750" lvl="1" marL="742950" rtl="0" algn="l">
              <a:spcBef>
                <a:spcPts val="480"/>
              </a:spcBef>
              <a:spcAft>
                <a:spcPts val="0"/>
              </a:spcAft>
              <a:buClr>
                <a:srgbClr val="001C3D"/>
              </a:buClr>
              <a:buSzPts val="2400"/>
              <a:buFont typeface="Verdana"/>
              <a:buChar char="–"/>
            </a:pPr>
            <a:r>
              <a:rPr lang="nl-NL" sz="2400"/>
              <a:t>Cultural themes: general position, declared or implied that is openly approved or promoted in a society or group</a:t>
            </a:r>
            <a:endParaRPr/>
          </a:p>
          <a:p>
            <a:pPr indent="-285750" lvl="1" marL="742950" rtl="0" algn="l">
              <a:spcBef>
                <a:spcPts val="480"/>
              </a:spcBef>
              <a:spcAft>
                <a:spcPts val="0"/>
              </a:spcAft>
              <a:buClr>
                <a:srgbClr val="001C3D"/>
              </a:buClr>
              <a:buSzPts val="2400"/>
              <a:buFont typeface="Verdana"/>
              <a:buChar char="–"/>
            </a:pPr>
            <a:r>
              <a:rPr lang="nl-NL" sz="2400"/>
              <a:t>Shared patterns of norms, values, beliefs, behaviours</a:t>
            </a:r>
            <a:endParaRPr/>
          </a:p>
          <a:p>
            <a:pPr indent="-285750" lvl="1" marL="742950" rtl="0" algn="l">
              <a:lnSpc>
                <a:spcPct val="80000"/>
              </a:lnSpc>
              <a:spcBef>
                <a:spcPts val="440"/>
              </a:spcBef>
              <a:spcAft>
                <a:spcPts val="0"/>
              </a:spcAft>
              <a:buClr>
                <a:srgbClr val="001C3D"/>
              </a:buClr>
              <a:buSzPts val="2200"/>
              <a:buFont typeface="Verdana"/>
              <a:buNone/>
            </a:pPr>
            <a:r>
              <a:t/>
            </a:r>
            <a:endParaRPr sz="2200"/>
          </a:p>
          <a:p>
            <a:pPr indent="-184150" lvl="0" marL="342900" rtl="0" algn="l">
              <a:lnSpc>
                <a:spcPct val="80000"/>
              </a:lnSpc>
              <a:spcBef>
                <a:spcPts val="500"/>
              </a:spcBef>
              <a:spcAft>
                <a:spcPts val="0"/>
              </a:spcAft>
              <a:buClr>
                <a:srgbClr val="001C3D"/>
              </a:buClr>
              <a:buSzPts val="2500"/>
              <a:buFont typeface="Verdana"/>
              <a:buNone/>
            </a:pPr>
            <a:r>
              <a:t/>
            </a:r>
            <a:endParaRPr sz="25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9"/>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660066"/>
                </a:solidFill>
              </a:rPr>
              <a:t>Ethnography – Main Features</a:t>
            </a:r>
            <a:endParaRPr/>
          </a:p>
        </p:txBody>
      </p:sp>
      <p:sp>
        <p:nvSpPr>
          <p:cNvPr id="364" name="Google Shape;364;p49"/>
          <p:cNvSpPr txBox="1"/>
          <p:nvPr>
            <p:ph idx="1" type="body"/>
          </p:nvPr>
        </p:nvSpPr>
        <p:spPr>
          <a:xfrm>
            <a:off x="304800" y="1905000"/>
            <a:ext cx="8458200" cy="4114800"/>
          </a:xfrm>
          <a:prstGeom prst="rect">
            <a:avLst/>
          </a:prstGeom>
          <a:noFill/>
          <a:ln>
            <a:noFill/>
          </a:ln>
        </p:spPr>
        <p:txBody>
          <a:bodyPr anchorCtr="0" anchor="t" bIns="0" lIns="0" spcFirstLastPara="1" rIns="0" wrap="square" tIns="0">
            <a:normAutofit fontScale="92500" lnSpcReduction="20000"/>
          </a:bodyPr>
          <a:lstStyle/>
          <a:p>
            <a:pPr indent="-342900" lvl="0" marL="342900" rtl="0" algn="l">
              <a:spcBef>
                <a:spcPts val="0"/>
              </a:spcBef>
              <a:spcAft>
                <a:spcPts val="0"/>
              </a:spcAft>
              <a:buClr>
                <a:srgbClr val="001C3D"/>
              </a:buClr>
              <a:buSzPct val="100000"/>
              <a:buFont typeface="Verdana"/>
              <a:buChar char="•"/>
            </a:pPr>
            <a:r>
              <a:rPr lang="nl-NL" sz="2400"/>
              <a:t>Fieldwork: Data collection through observation and interviews</a:t>
            </a:r>
            <a:endParaRPr/>
          </a:p>
          <a:p>
            <a:pPr indent="-201930" lvl="0" marL="342900" rtl="0" algn="l">
              <a:spcBef>
                <a:spcPts val="444"/>
              </a:spcBef>
              <a:spcAft>
                <a:spcPts val="0"/>
              </a:spcAft>
              <a:buClr>
                <a:srgbClr val="001C3D"/>
              </a:buClr>
              <a:buSzPct val="100000"/>
              <a:buFont typeface="Verdana"/>
              <a:buNone/>
            </a:pPr>
            <a:r>
              <a:t/>
            </a:r>
            <a:endParaRPr sz="2400"/>
          </a:p>
          <a:p>
            <a:pPr indent="-342900" lvl="0" marL="342900" rtl="0" algn="l">
              <a:spcBef>
                <a:spcPts val="444"/>
              </a:spcBef>
              <a:spcAft>
                <a:spcPts val="0"/>
              </a:spcAft>
              <a:buClr>
                <a:srgbClr val="001C3D"/>
              </a:buClr>
              <a:buSzPct val="100000"/>
              <a:buFont typeface="Verdana"/>
              <a:buChar char="•"/>
            </a:pPr>
            <a:r>
              <a:rPr lang="nl-NL" sz="2400"/>
              <a:t>Looking for </a:t>
            </a:r>
            <a:endParaRPr/>
          </a:p>
          <a:p>
            <a:pPr indent="-285750" lvl="1" marL="742950" rtl="0" algn="l">
              <a:spcBef>
                <a:spcPts val="407"/>
              </a:spcBef>
              <a:spcAft>
                <a:spcPts val="0"/>
              </a:spcAft>
              <a:buClr>
                <a:srgbClr val="001C3D"/>
              </a:buClr>
              <a:buSzPct val="100000"/>
              <a:buFont typeface="Verdana"/>
              <a:buChar char="–"/>
            </a:pPr>
            <a:r>
              <a:rPr lang="nl-NL" sz="2200"/>
              <a:t>Cultural themes: general position, declared or implied that is openly approved or promoted in a society or group</a:t>
            </a:r>
            <a:endParaRPr/>
          </a:p>
          <a:p>
            <a:pPr indent="-285750" lvl="1" marL="742950" rtl="0" algn="l">
              <a:spcBef>
                <a:spcPts val="407"/>
              </a:spcBef>
              <a:spcAft>
                <a:spcPts val="0"/>
              </a:spcAft>
              <a:buClr>
                <a:srgbClr val="001C3D"/>
              </a:buClr>
              <a:buSzPct val="100000"/>
              <a:buFont typeface="Verdana"/>
              <a:buChar char="–"/>
            </a:pPr>
            <a:r>
              <a:rPr lang="nl-NL" sz="2200"/>
              <a:t>Shared norms and values, patterns of behaviour, beliefs</a:t>
            </a:r>
            <a:endParaRPr/>
          </a:p>
          <a:p>
            <a:pPr indent="-201930" lvl="0" marL="342900" rtl="0" algn="l">
              <a:lnSpc>
                <a:spcPct val="80000"/>
              </a:lnSpc>
              <a:spcBef>
                <a:spcPts val="444"/>
              </a:spcBef>
              <a:spcAft>
                <a:spcPts val="0"/>
              </a:spcAft>
              <a:buClr>
                <a:srgbClr val="001C3D"/>
              </a:buClr>
              <a:buSzPct val="100000"/>
              <a:buFont typeface="Verdana"/>
              <a:buNone/>
            </a:pPr>
            <a:r>
              <a:t/>
            </a:r>
            <a:endParaRPr sz="2400"/>
          </a:p>
          <a:p>
            <a:pPr indent="-342900" lvl="0" marL="342900" rtl="0" algn="l">
              <a:lnSpc>
                <a:spcPct val="80000"/>
              </a:lnSpc>
              <a:spcBef>
                <a:spcPts val="444"/>
              </a:spcBef>
              <a:spcAft>
                <a:spcPts val="0"/>
              </a:spcAft>
              <a:buClr>
                <a:srgbClr val="001C3D"/>
              </a:buClr>
              <a:buSzPct val="100000"/>
              <a:buFont typeface="Verdana"/>
              <a:buChar char="•"/>
            </a:pPr>
            <a:r>
              <a:rPr lang="nl-NL" sz="2400"/>
              <a:t>The use of ‘thick’ descriptions</a:t>
            </a:r>
            <a:endParaRPr sz="2400"/>
          </a:p>
          <a:p>
            <a:pPr indent="-201930" lvl="0" marL="342900" rtl="0" algn="l">
              <a:lnSpc>
                <a:spcPct val="80000"/>
              </a:lnSpc>
              <a:spcBef>
                <a:spcPts val="444"/>
              </a:spcBef>
              <a:spcAft>
                <a:spcPts val="0"/>
              </a:spcAft>
              <a:buClr>
                <a:srgbClr val="001C3D"/>
              </a:buClr>
              <a:buSzPct val="100000"/>
              <a:buFont typeface="Verdana"/>
              <a:buNone/>
            </a:pPr>
            <a:r>
              <a:t/>
            </a:r>
            <a:endParaRPr sz="2400"/>
          </a:p>
          <a:p>
            <a:pPr indent="-342900" lvl="0" marL="342900" rtl="0" algn="l">
              <a:lnSpc>
                <a:spcPct val="80000"/>
              </a:lnSpc>
              <a:spcBef>
                <a:spcPts val="444"/>
              </a:spcBef>
              <a:spcAft>
                <a:spcPts val="0"/>
              </a:spcAft>
              <a:buClr>
                <a:srgbClr val="001C3D"/>
              </a:buClr>
              <a:buSzPct val="100000"/>
              <a:buFont typeface="Verdana"/>
              <a:buChar char="•"/>
            </a:pPr>
            <a:r>
              <a:rPr lang="nl-NL" sz="2400"/>
              <a:t>Selection of key informants and settings</a:t>
            </a:r>
            <a:endParaRPr sz="2400"/>
          </a:p>
          <a:p>
            <a:pPr indent="-201930" lvl="0" marL="342900" rtl="0" algn="l">
              <a:lnSpc>
                <a:spcPct val="80000"/>
              </a:lnSpc>
              <a:spcBef>
                <a:spcPts val="444"/>
              </a:spcBef>
              <a:spcAft>
                <a:spcPts val="0"/>
              </a:spcAft>
              <a:buClr>
                <a:srgbClr val="001C3D"/>
              </a:buClr>
              <a:buSzPct val="100000"/>
              <a:buFont typeface="Verdana"/>
              <a:buNone/>
            </a:pPr>
            <a:r>
              <a:t/>
            </a:r>
            <a:endParaRPr sz="2400"/>
          </a:p>
          <a:p>
            <a:pPr indent="-342900" lvl="0" marL="342900" rtl="0" algn="l">
              <a:lnSpc>
                <a:spcPct val="80000"/>
              </a:lnSpc>
              <a:spcBef>
                <a:spcPts val="444"/>
              </a:spcBef>
              <a:spcAft>
                <a:spcPts val="0"/>
              </a:spcAft>
              <a:buClr>
                <a:srgbClr val="001C3D"/>
              </a:buClr>
              <a:buSzPct val="100000"/>
              <a:buFont typeface="Verdana"/>
              <a:buChar char="•"/>
            </a:pPr>
            <a:r>
              <a:rPr lang="nl-NL" sz="2400"/>
              <a:t>The emic-etic (=insider-outsider) dimension</a:t>
            </a:r>
            <a:endParaRPr/>
          </a:p>
          <a:p>
            <a:pPr indent="-228631" lvl="2" marL="1143000" rtl="0" algn="l">
              <a:lnSpc>
                <a:spcPct val="80000"/>
              </a:lnSpc>
              <a:spcBef>
                <a:spcPts val="351"/>
              </a:spcBef>
              <a:spcAft>
                <a:spcPts val="0"/>
              </a:spcAft>
              <a:buClr>
                <a:srgbClr val="001C3D"/>
              </a:buClr>
              <a:buSzPct val="100000"/>
              <a:buFont typeface="Verdana"/>
              <a:buChar char="•"/>
            </a:pPr>
            <a:r>
              <a:rPr lang="nl-NL" sz="1900"/>
              <a:t>Whose language you use</a:t>
            </a:r>
            <a:endParaRPr sz="1900"/>
          </a:p>
          <a:p>
            <a:pPr indent="-154940" lvl="0" marL="342900" rtl="0" algn="l">
              <a:spcBef>
                <a:spcPts val="592"/>
              </a:spcBef>
              <a:spcAft>
                <a:spcPts val="0"/>
              </a:spcAft>
              <a:buClr>
                <a:srgbClr val="001C3D"/>
              </a:buClr>
              <a:buSzPct val="100000"/>
              <a:buFont typeface="Verdana"/>
              <a:buNone/>
            </a:pPr>
            <a:r>
              <a:t/>
            </a:r>
            <a:endParaRPr/>
          </a:p>
          <a:p>
            <a:pPr indent="-285750" lvl="1" marL="742950" rtl="0" algn="l">
              <a:lnSpc>
                <a:spcPct val="80000"/>
              </a:lnSpc>
              <a:spcBef>
                <a:spcPts val="407"/>
              </a:spcBef>
              <a:spcAft>
                <a:spcPts val="0"/>
              </a:spcAft>
              <a:buClr>
                <a:srgbClr val="001C3D"/>
              </a:buClr>
              <a:buSzPct val="100000"/>
              <a:buFont typeface="Verdana"/>
              <a:buNone/>
            </a:pPr>
            <a:r>
              <a:t/>
            </a:r>
            <a:endParaRPr sz="2200"/>
          </a:p>
          <a:p>
            <a:pPr indent="-196088" lvl="0" marL="342900" rtl="0" algn="l">
              <a:lnSpc>
                <a:spcPct val="80000"/>
              </a:lnSpc>
              <a:spcBef>
                <a:spcPts val="462"/>
              </a:spcBef>
              <a:spcAft>
                <a:spcPts val="0"/>
              </a:spcAft>
              <a:buClr>
                <a:srgbClr val="001C3D"/>
              </a:buClr>
              <a:buSzPct val="100000"/>
              <a:buFont typeface="Verdana"/>
              <a:buNone/>
            </a:pPr>
            <a:r>
              <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5"/>
          <p:cNvSpPr txBox="1"/>
          <p:nvPr>
            <p:ph type="title"/>
          </p:nvPr>
        </p:nvSpPr>
        <p:spPr>
          <a:xfrm>
            <a:off x="304800" y="692696"/>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sz="2400">
                <a:solidFill>
                  <a:srgbClr val="0070C0"/>
                </a:solidFill>
              </a:rPr>
              <a:t>Workshop 1: Methodology and research design</a:t>
            </a:r>
            <a:endParaRPr/>
          </a:p>
        </p:txBody>
      </p:sp>
      <p:sp>
        <p:nvSpPr>
          <p:cNvPr id="85" name="Google Shape;85;p5"/>
          <p:cNvSpPr txBox="1"/>
          <p:nvPr>
            <p:ph idx="1" type="body"/>
          </p:nvPr>
        </p:nvSpPr>
        <p:spPr>
          <a:xfrm>
            <a:off x="409221" y="1454696"/>
            <a:ext cx="8458200" cy="4114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FF0000"/>
              </a:buClr>
              <a:buSzPts val="2800"/>
              <a:buFont typeface="Verdana"/>
              <a:buNone/>
            </a:pPr>
            <a:r>
              <a:rPr b="1" lang="nl-NL" sz="2800">
                <a:solidFill>
                  <a:srgbClr val="FF0000"/>
                </a:solidFill>
              </a:rPr>
              <a:t>AIM:</a:t>
            </a:r>
            <a:endParaRPr/>
          </a:p>
          <a:p>
            <a:pPr indent="0" lvl="0" marL="0" rtl="0" algn="l">
              <a:spcBef>
                <a:spcPts val="560"/>
              </a:spcBef>
              <a:spcAft>
                <a:spcPts val="0"/>
              </a:spcAft>
              <a:buClr>
                <a:srgbClr val="001C3D"/>
              </a:buClr>
              <a:buSzPts val="2800"/>
              <a:buFont typeface="Verdana"/>
              <a:buNone/>
            </a:pPr>
            <a:r>
              <a:t/>
            </a:r>
            <a:endParaRPr b="1" sz="2800">
              <a:solidFill>
                <a:srgbClr val="FF0000"/>
              </a:solidFill>
            </a:endParaRPr>
          </a:p>
          <a:p>
            <a:pPr indent="-342900" lvl="0" marL="342900" rtl="0" algn="l">
              <a:spcBef>
                <a:spcPts val="480"/>
              </a:spcBef>
              <a:spcAft>
                <a:spcPts val="0"/>
              </a:spcAft>
              <a:buClr>
                <a:srgbClr val="001C3D"/>
              </a:buClr>
              <a:buSzPts val="2400"/>
              <a:buFont typeface="Verdana"/>
              <a:buChar char="•"/>
            </a:pPr>
            <a:r>
              <a:rPr lang="nl-NL" sz="2400"/>
              <a:t>Overview of qualitative research principles</a:t>
            </a:r>
            <a:endParaRPr/>
          </a:p>
          <a:p>
            <a:pPr indent="-342900" lvl="0" marL="342900" rtl="0" algn="l">
              <a:spcBef>
                <a:spcPts val="480"/>
              </a:spcBef>
              <a:spcAft>
                <a:spcPts val="0"/>
              </a:spcAft>
              <a:buClr>
                <a:srgbClr val="001C3D"/>
              </a:buClr>
              <a:buSzPts val="2400"/>
              <a:buFont typeface="Verdana"/>
              <a:buChar char="•"/>
            </a:pPr>
            <a:r>
              <a:rPr lang="nl-NL" sz="2400"/>
              <a:t>Qualitative research questions</a:t>
            </a:r>
            <a:endParaRPr/>
          </a:p>
          <a:p>
            <a:pPr indent="-342900" lvl="0" marL="342900" rtl="0" algn="l">
              <a:spcBef>
                <a:spcPts val="480"/>
              </a:spcBef>
              <a:spcAft>
                <a:spcPts val="0"/>
              </a:spcAft>
              <a:buClr>
                <a:srgbClr val="001C3D"/>
              </a:buClr>
              <a:buSzPts val="2400"/>
              <a:buFont typeface="Verdana"/>
              <a:buChar char="•"/>
            </a:pPr>
            <a:r>
              <a:rPr lang="nl-NL" sz="2400"/>
              <a:t>Overview of most popular qualitative research designs and when to apply</a:t>
            </a:r>
            <a:endParaRPr/>
          </a:p>
          <a:p>
            <a:pPr indent="-342900" lvl="0" marL="342900" rtl="0" algn="l">
              <a:spcBef>
                <a:spcPts val="480"/>
              </a:spcBef>
              <a:spcAft>
                <a:spcPts val="0"/>
              </a:spcAft>
              <a:buClr>
                <a:srgbClr val="001C3D"/>
              </a:buClr>
              <a:buSzPts val="2400"/>
              <a:buFont typeface="Verdana"/>
              <a:buChar char="•"/>
            </a:pPr>
            <a:r>
              <a:rPr lang="nl-NL" sz="2400"/>
              <a:t>Your own ideas for a qualitative study??</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0"/>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660066"/>
                </a:solidFill>
              </a:rPr>
              <a:t>Ethnography</a:t>
            </a:r>
            <a:endParaRPr>
              <a:solidFill>
                <a:srgbClr val="660066"/>
              </a:solidFill>
            </a:endParaRPr>
          </a:p>
        </p:txBody>
      </p:sp>
      <p:sp>
        <p:nvSpPr>
          <p:cNvPr id="370" name="Google Shape;370;p50"/>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FF0000"/>
              </a:buClr>
              <a:buSzPts val="3200"/>
              <a:buFont typeface="Verdana"/>
              <a:buChar char="•"/>
            </a:pPr>
            <a:r>
              <a:rPr b="1" lang="nl-NL">
                <a:solidFill>
                  <a:srgbClr val="FF0000"/>
                </a:solidFill>
              </a:rPr>
              <a:t>Thick description</a:t>
            </a:r>
            <a:endParaRPr b="1">
              <a:solidFill>
                <a:srgbClr val="FF0000"/>
              </a:solidFill>
            </a:endParaRPr>
          </a:p>
          <a:p>
            <a:pPr indent="-285750" lvl="1" marL="742950" rtl="0" algn="l">
              <a:spcBef>
                <a:spcPts val="560"/>
              </a:spcBef>
              <a:spcAft>
                <a:spcPts val="0"/>
              </a:spcAft>
              <a:buClr>
                <a:srgbClr val="001C3D"/>
              </a:buClr>
              <a:buSzPts val="2800"/>
              <a:buFont typeface="Verdana"/>
              <a:buChar char="–"/>
            </a:pPr>
            <a:r>
              <a:rPr lang="nl-NL"/>
              <a:t>Map of, and for, reality (meaning and behaviour in context: power, practices, institutions etc.)</a:t>
            </a:r>
            <a:endParaRPr/>
          </a:p>
          <a:p>
            <a:pPr indent="-285750" lvl="1" marL="742950" rtl="0" algn="l">
              <a:spcBef>
                <a:spcPts val="560"/>
              </a:spcBef>
              <a:spcAft>
                <a:spcPts val="0"/>
              </a:spcAft>
              <a:buClr>
                <a:srgbClr val="001C3D"/>
              </a:buClr>
              <a:buSzPts val="2800"/>
              <a:buFont typeface="Verdana"/>
              <a:buChar char="–"/>
            </a:pPr>
            <a:r>
              <a:rPr lang="nl-NL"/>
              <a:t>Interactions between human and non-human dimensions, local context and beyond</a:t>
            </a:r>
            <a:endParaRPr/>
          </a:p>
          <a:p>
            <a:pPr indent="-285750" lvl="1" marL="742950" rtl="0" algn="l">
              <a:spcBef>
                <a:spcPts val="560"/>
              </a:spcBef>
              <a:spcAft>
                <a:spcPts val="0"/>
              </a:spcAft>
              <a:buClr>
                <a:srgbClr val="001C3D"/>
              </a:buClr>
              <a:buSzPts val="2800"/>
              <a:buFont typeface="Verdana"/>
              <a:buChar char="–"/>
            </a:pPr>
            <a:r>
              <a:rPr lang="nl-NL"/>
              <a:t>Interrelationships of these issues </a:t>
            </a:r>
            <a:endParaRPr/>
          </a:p>
          <a:p>
            <a:pPr indent="-107950" lvl="1" marL="742950" rtl="0" algn="l">
              <a:spcBef>
                <a:spcPts val="560"/>
              </a:spcBef>
              <a:spcAft>
                <a:spcPts val="0"/>
              </a:spcAft>
              <a:buClr>
                <a:srgbClr val="001C3D"/>
              </a:buClr>
              <a:buSzPts val="2800"/>
              <a:buFont typeface="Verdana"/>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1"/>
          <p:cNvSpPr txBox="1"/>
          <p:nvPr>
            <p:ph type="title"/>
          </p:nvPr>
        </p:nvSpPr>
        <p:spPr>
          <a:xfrm>
            <a:off x="304800" y="914400"/>
            <a:ext cx="87369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sz="2500">
                <a:solidFill>
                  <a:srgbClr val="00B050"/>
                </a:solidFill>
              </a:rPr>
              <a:t>Strand/strategy can be recognized by workplan</a:t>
            </a:r>
            <a:endParaRPr sz="2500">
              <a:solidFill>
                <a:srgbClr val="00B050"/>
              </a:solidFill>
            </a:endParaRPr>
          </a:p>
        </p:txBody>
      </p:sp>
      <p:sp>
        <p:nvSpPr>
          <p:cNvPr id="376" name="Google Shape;376;p51"/>
          <p:cNvSpPr txBox="1"/>
          <p:nvPr>
            <p:ph idx="1" type="body"/>
          </p:nvPr>
        </p:nvSpPr>
        <p:spPr>
          <a:xfrm>
            <a:off x="395536" y="2060848"/>
            <a:ext cx="7772400" cy="4114800"/>
          </a:xfrm>
          <a:prstGeom prst="rect">
            <a:avLst/>
          </a:prstGeom>
          <a:noFill/>
          <a:ln>
            <a:noFill/>
          </a:ln>
        </p:spPr>
        <p:txBody>
          <a:bodyPr anchorCtr="0" anchor="t" bIns="0" lIns="0" spcFirstLastPara="1" rIns="0" wrap="square" tIns="0">
            <a:noAutofit/>
          </a:bodyPr>
          <a:lstStyle/>
          <a:p>
            <a:pPr indent="-342900" lvl="0" marL="342900" rtl="0" algn="l">
              <a:lnSpc>
                <a:spcPct val="80000"/>
              </a:lnSpc>
              <a:spcBef>
                <a:spcPts val="0"/>
              </a:spcBef>
              <a:spcAft>
                <a:spcPts val="0"/>
              </a:spcAft>
              <a:buClr>
                <a:srgbClr val="001C3D"/>
              </a:buClr>
              <a:buSzPts val="2400"/>
              <a:buFont typeface="Verdana"/>
              <a:buChar char="•"/>
            </a:pPr>
            <a:r>
              <a:rPr lang="nl-NL" sz="2400"/>
              <a:t>Phenomenology: questions about experience (not about meaning!): in-depth conversations about the phenomenon studied; diaries etc.</a:t>
            </a:r>
            <a:endParaRPr/>
          </a:p>
          <a:p>
            <a:pPr indent="-190500" lvl="0" marL="342900" rtl="0" algn="l">
              <a:lnSpc>
                <a:spcPct val="80000"/>
              </a:lnSpc>
              <a:spcBef>
                <a:spcPts val="480"/>
              </a:spcBef>
              <a:spcAft>
                <a:spcPts val="0"/>
              </a:spcAft>
              <a:buClr>
                <a:srgbClr val="001C3D"/>
              </a:buClr>
              <a:buSzPts val="2400"/>
              <a:buFont typeface="Verdana"/>
              <a:buNone/>
            </a:pPr>
            <a:r>
              <a:t/>
            </a:r>
            <a:endParaRPr sz="2400"/>
          </a:p>
          <a:p>
            <a:pPr indent="-342900" lvl="0" marL="342900" rtl="0" algn="l">
              <a:lnSpc>
                <a:spcPct val="80000"/>
              </a:lnSpc>
              <a:spcBef>
                <a:spcPts val="480"/>
              </a:spcBef>
              <a:spcAft>
                <a:spcPts val="0"/>
              </a:spcAft>
              <a:buClr>
                <a:srgbClr val="001C3D"/>
              </a:buClr>
              <a:buSzPts val="2400"/>
              <a:buFont typeface="Verdana"/>
              <a:buChar char="•"/>
            </a:pPr>
            <a:r>
              <a:rPr lang="nl-NL" sz="2400"/>
              <a:t>Grounded theory: evolution of experience and meaning; </a:t>
            </a:r>
            <a:r>
              <a:rPr lang="nl-NL" sz="2400">
                <a:latin typeface="Arial"/>
                <a:ea typeface="Arial"/>
                <a:cs typeface="Arial"/>
                <a:sym typeface="Arial"/>
              </a:rPr>
              <a:t>“</a:t>
            </a:r>
            <a:r>
              <a:rPr lang="nl-NL" sz="2400"/>
              <a:t>data-driven</a:t>
            </a:r>
            <a:r>
              <a:rPr lang="nl-NL" sz="2400">
                <a:latin typeface="Arial"/>
                <a:ea typeface="Arial"/>
                <a:cs typeface="Arial"/>
                <a:sym typeface="Arial"/>
              </a:rPr>
              <a:t>”</a:t>
            </a:r>
            <a:r>
              <a:rPr lang="nl-NL" sz="2400"/>
              <a:t>, variety of data collection techniques, cyclic work plan</a:t>
            </a:r>
            <a:endParaRPr/>
          </a:p>
          <a:p>
            <a:pPr indent="-190500" lvl="0" marL="342900" rtl="0" algn="l">
              <a:lnSpc>
                <a:spcPct val="80000"/>
              </a:lnSpc>
              <a:spcBef>
                <a:spcPts val="480"/>
              </a:spcBef>
              <a:spcAft>
                <a:spcPts val="0"/>
              </a:spcAft>
              <a:buClr>
                <a:srgbClr val="001C3D"/>
              </a:buClr>
              <a:buSzPts val="2400"/>
              <a:buFont typeface="Verdana"/>
              <a:buNone/>
            </a:pPr>
            <a:r>
              <a:t/>
            </a:r>
            <a:endParaRPr sz="2400"/>
          </a:p>
          <a:p>
            <a:pPr indent="-342900" lvl="0" marL="342900" rtl="0" algn="l">
              <a:lnSpc>
                <a:spcPct val="80000"/>
              </a:lnSpc>
              <a:spcBef>
                <a:spcPts val="480"/>
              </a:spcBef>
              <a:spcAft>
                <a:spcPts val="0"/>
              </a:spcAft>
              <a:buClr>
                <a:srgbClr val="001C3D"/>
              </a:buClr>
              <a:buSzPts val="2400"/>
              <a:buFont typeface="Verdana"/>
              <a:buChar char="•"/>
            </a:pPr>
            <a:r>
              <a:rPr lang="nl-NL" sz="2400"/>
              <a:t>Ethnography: is after thick descriptions: variety of data sources</a:t>
            </a:r>
            <a:endParaRPr/>
          </a:p>
          <a:p>
            <a:pPr indent="-190500" lvl="0" marL="342900" rtl="0" algn="l">
              <a:lnSpc>
                <a:spcPct val="80000"/>
              </a:lnSpc>
              <a:spcBef>
                <a:spcPts val="480"/>
              </a:spcBef>
              <a:spcAft>
                <a:spcPts val="0"/>
              </a:spcAft>
              <a:buClr>
                <a:srgbClr val="001C3D"/>
              </a:buClr>
              <a:buSzPts val="2400"/>
              <a:buFont typeface="Verdana"/>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2"/>
          <p:cNvSpPr txBox="1"/>
          <p:nvPr>
            <p:ph type="title"/>
          </p:nvPr>
        </p:nvSpPr>
        <p:spPr>
          <a:xfrm>
            <a:off x="304800" y="838200"/>
            <a:ext cx="8458200" cy="838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FF0000"/>
                </a:solidFill>
              </a:rPr>
              <a:t>Which design would you choose for the following research questions?</a:t>
            </a:r>
            <a:endParaRPr>
              <a:solidFill>
                <a:srgbClr val="FF0000"/>
              </a:solidFill>
            </a:endParaRPr>
          </a:p>
        </p:txBody>
      </p:sp>
      <p:sp>
        <p:nvSpPr>
          <p:cNvPr id="382" name="Google Shape;382;p52"/>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336550" lvl="0" marL="342900" rtl="0" algn="l">
              <a:lnSpc>
                <a:spcPct val="107000"/>
              </a:lnSpc>
              <a:spcBef>
                <a:spcPts val="0"/>
              </a:spcBef>
              <a:spcAft>
                <a:spcPts val="0"/>
              </a:spcAft>
              <a:buClr>
                <a:srgbClr val="001C3D"/>
              </a:buClr>
              <a:buSzPts val="2300"/>
              <a:buFont typeface="Arial"/>
              <a:buChar char="•"/>
            </a:pPr>
            <a:r>
              <a:rPr lang="nl-NL" sz="2300">
                <a:latin typeface="Arial"/>
                <a:ea typeface="Arial"/>
                <a:cs typeface="Arial"/>
                <a:sym typeface="Arial"/>
              </a:rPr>
              <a:t>Which teaching and learning processes occur in morbidity and mortality rounds and what is their role in, and contribution to, the current medical education context?</a:t>
            </a:r>
            <a:endParaRPr sz="2300">
              <a:latin typeface="Arial"/>
              <a:ea typeface="Arial"/>
              <a:cs typeface="Arial"/>
              <a:sym typeface="Arial"/>
            </a:endParaRPr>
          </a:p>
          <a:p>
            <a:pPr indent="-336550" lvl="0" marL="342900" rtl="0" algn="l">
              <a:lnSpc>
                <a:spcPct val="107000"/>
              </a:lnSpc>
              <a:spcBef>
                <a:spcPts val="1280"/>
              </a:spcBef>
              <a:spcAft>
                <a:spcPts val="0"/>
              </a:spcAft>
              <a:buClr>
                <a:srgbClr val="001C3D"/>
              </a:buClr>
              <a:buSzPts val="2300"/>
              <a:buFont typeface="Arial"/>
              <a:buChar char="•"/>
            </a:pPr>
            <a:r>
              <a:rPr lang="nl-NL" sz="2300">
                <a:latin typeface="Arial"/>
                <a:ea typeface="Arial"/>
                <a:cs typeface="Arial"/>
                <a:sym typeface="Arial"/>
              </a:rPr>
              <a:t>What are undergraduate medical students’ experiences of the phenomenon of empathy during the course of their medical education and what is the essence of their empathy?</a:t>
            </a:r>
            <a:endParaRPr sz="3100"/>
          </a:p>
          <a:p>
            <a:pPr indent="-336550" lvl="0" marL="342900" rtl="0" algn="l">
              <a:lnSpc>
                <a:spcPct val="107000"/>
              </a:lnSpc>
              <a:spcBef>
                <a:spcPts val="1280"/>
              </a:spcBef>
              <a:spcAft>
                <a:spcPts val="0"/>
              </a:spcAft>
              <a:buClr>
                <a:srgbClr val="001C3D"/>
              </a:buClr>
              <a:buSzPts val="2300"/>
              <a:buFont typeface="Arial"/>
              <a:buChar char="•"/>
            </a:pPr>
            <a:r>
              <a:rPr lang="nl-NL" sz="2300">
                <a:latin typeface="Arial"/>
                <a:ea typeface="Arial"/>
                <a:cs typeface="Arial"/>
                <a:sym typeface="Arial"/>
              </a:rPr>
              <a:t>What are the differences in learning cultures between music and medicine and, on the basis of this, what are the assumptions about learning that are taken for granted within the medical culture?</a:t>
            </a:r>
            <a:endParaRPr sz="23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graphicFrame>
        <p:nvGraphicFramePr>
          <p:cNvPr id="387" name="Google Shape;387;p53"/>
          <p:cNvGraphicFramePr/>
          <p:nvPr/>
        </p:nvGraphicFramePr>
        <p:xfrm>
          <a:off x="323528" y="836712"/>
          <a:ext cx="3000000" cy="3000000"/>
        </p:xfrm>
        <a:graphic>
          <a:graphicData uri="http://schemas.openxmlformats.org/drawingml/2006/table">
            <a:tbl>
              <a:tblPr bandRow="1" firstCol="1" firstRow="1">
                <a:noFill/>
                <a:tableStyleId>{4C429DC3-C822-4442-A667-855B4E42F80B}</a:tableStyleId>
              </a:tblPr>
              <a:tblGrid>
                <a:gridCol w="2812325"/>
                <a:gridCol w="2816100"/>
                <a:gridCol w="2868500"/>
              </a:tblGrid>
              <a:tr h="943025">
                <a:tc>
                  <a:txBody>
                    <a:bodyPr/>
                    <a:lstStyle/>
                    <a:p>
                      <a:pPr indent="0" lvl="0" marL="0" marR="0" rtl="0" algn="l">
                        <a:lnSpc>
                          <a:spcPct val="107000"/>
                        </a:lnSpc>
                        <a:spcBef>
                          <a:spcPts val="0"/>
                        </a:spcBef>
                        <a:spcAft>
                          <a:spcPts val="0"/>
                        </a:spcAft>
                        <a:buClr>
                          <a:schemeClr val="accent2"/>
                        </a:buClr>
                        <a:buSzPts val="1100"/>
                        <a:buFont typeface="Verdana"/>
                        <a:buNone/>
                      </a:pPr>
                      <a:r>
                        <a:rPr b="1" lang="nl-NL" sz="1100" u="none" cap="none" strike="noStrike">
                          <a:solidFill>
                            <a:schemeClr val="accent2"/>
                          </a:solidFill>
                        </a:rPr>
                        <a:t>Kuper et al. </a:t>
                      </a:r>
                      <a:r>
                        <a:rPr b="1" i="0" lang="nl-NL" sz="1100" u="none" cap="none" strike="noStrike">
                          <a:solidFill>
                            <a:schemeClr val="accent2"/>
                          </a:solidFill>
                          <a:latin typeface="Verdana"/>
                          <a:ea typeface="Verdana"/>
                          <a:cs typeface="Verdana"/>
                          <a:sym typeface="Verdana"/>
                        </a:rPr>
                        <a:t>Teaching and learning in morbidity and mortality rounds: an ethnographic study.</a:t>
                      </a:r>
                      <a:endParaRPr/>
                    </a:p>
                    <a:p>
                      <a:pPr indent="0" lvl="0" marL="0" marR="0" rtl="0" algn="l">
                        <a:lnSpc>
                          <a:spcPct val="107000"/>
                        </a:lnSpc>
                        <a:spcBef>
                          <a:spcPts val="800"/>
                        </a:spcBef>
                        <a:spcAft>
                          <a:spcPts val="0"/>
                        </a:spcAft>
                        <a:buNone/>
                      </a:pPr>
                      <a:r>
                        <a:t/>
                      </a:r>
                      <a:endParaRPr sz="1100" u="none" cap="none" strike="noStrike">
                        <a:solidFill>
                          <a:schemeClr val="accent2"/>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chemeClr val="accent2"/>
                        </a:buClr>
                        <a:buSzPts val="1100"/>
                        <a:buFont typeface="Verdana"/>
                        <a:buNone/>
                      </a:pPr>
                      <a:r>
                        <a:rPr b="1" lang="nl-NL" sz="1100" u="none" cap="none" strike="noStrike">
                          <a:solidFill>
                            <a:schemeClr val="accent2"/>
                          </a:solidFill>
                        </a:rPr>
                        <a:t>Tavakol et al. </a:t>
                      </a:r>
                      <a:r>
                        <a:rPr b="1" i="0" lang="nl-NL" sz="1100" u="none" cap="none" strike="noStrike">
                          <a:solidFill>
                            <a:schemeClr val="accent2"/>
                          </a:solidFill>
                          <a:latin typeface="Verdana"/>
                          <a:ea typeface="Verdana"/>
                          <a:cs typeface="Verdana"/>
                          <a:sym typeface="Verdana"/>
                        </a:rPr>
                        <a:t>Medical students’ understanding of empathy: a phenomenological study.</a:t>
                      </a:r>
                      <a:endParaRPr/>
                    </a:p>
                    <a:p>
                      <a:pPr indent="0" lvl="0" marL="0" marR="0" rtl="0" algn="l">
                        <a:lnSpc>
                          <a:spcPct val="107000"/>
                        </a:lnSpc>
                        <a:spcBef>
                          <a:spcPts val="800"/>
                        </a:spcBef>
                        <a:spcAft>
                          <a:spcPts val="0"/>
                        </a:spcAft>
                        <a:buNone/>
                      </a:pPr>
                      <a:r>
                        <a:t/>
                      </a:r>
                      <a:endParaRPr sz="1100" u="none" cap="none" strike="noStrike">
                        <a:solidFill>
                          <a:schemeClr val="accent2"/>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b="1" lang="nl-NL" sz="1100" u="none" cap="none" strike="noStrike">
                          <a:solidFill>
                            <a:schemeClr val="accent2"/>
                          </a:solidFill>
                        </a:rPr>
                        <a:t>Watling et al. </a:t>
                      </a:r>
                      <a:r>
                        <a:rPr b="1" i="0" lang="nl-NL" sz="1100" u="none" cap="none" strike="noStrike">
                          <a:solidFill>
                            <a:schemeClr val="accent2"/>
                          </a:solidFill>
                          <a:latin typeface="Verdana"/>
                          <a:ea typeface="Verdana"/>
                          <a:cs typeface="Verdana"/>
                          <a:sym typeface="Verdana"/>
                        </a:rPr>
                        <a:t>Music lessons: revealing medicine’s learning culture through a comparison with that of music.</a:t>
                      </a:r>
                      <a:endParaRPr b="1" sz="1100" u="none" cap="none" strike="noStrike">
                        <a:solidFill>
                          <a:schemeClr val="accent2"/>
                        </a:solidFill>
                        <a:latin typeface="Calibri"/>
                        <a:ea typeface="Calibri"/>
                        <a:cs typeface="Calibri"/>
                        <a:sym typeface="Calibri"/>
                      </a:endParaRPr>
                    </a:p>
                  </a:txBody>
                  <a:tcPr marT="0" marB="0" marR="68575" marL="68575"/>
                </a:tc>
              </a:tr>
              <a:tr h="2333250">
                <a:tc>
                  <a:txBody>
                    <a:bodyPr/>
                    <a:lstStyle/>
                    <a:p>
                      <a:pPr indent="0" lvl="0" marL="0" marR="0" rtl="0" algn="l">
                        <a:lnSpc>
                          <a:spcPct val="150000"/>
                        </a:lnSpc>
                        <a:spcBef>
                          <a:spcPts val="0"/>
                        </a:spcBef>
                        <a:spcAft>
                          <a:spcPts val="0"/>
                        </a:spcAft>
                        <a:buNone/>
                      </a:pPr>
                      <a:r>
                        <a:rPr b="0" lang="nl-NL" sz="1100" u="none" cap="none" strike="noStrike">
                          <a:solidFill>
                            <a:schemeClr val="accent2"/>
                          </a:solidFill>
                        </a:rPr>
                        <a:t>Explored the teaching and learning processes that occur in M&amp;MRs in order to understand their role in, and contribution to, the current medical education context.</a:t>
                      </a:r>
                      <a:endParaRPr b="0" sz="1100" u="none" cap="none" strike="noStrike">
                        <a:solidFill>
                          <a:schemeClr val="accent2"/>
                        </a:solidFill>
                        <a:latin typeface="Calibri"/>
                        <a:ea typeface="Calibri"/>
                        <a:cs typeface="Calibri"/>
                        <a:sym typeface="Calibri"/>
                      </a:endParaRPr>
                    </a:p>
                  </a:txBody>
                  <a:tcPr marT="0" marB="0" marR="68575" marL="68575"/>
                </a:tc>
                <a:tc>
                  <a:txBody>
                    <a:bodyPr/>
                    <a:lstStyle/>
                    <a:p>
                      <a:pPr indent="0" lvl="0" marL="0" marR="0" rtl="0" algn="l">
                        <a:lnSpc>
                          <a:spcPct val="150000"/>
                        </a:lnSpc>
                        <a:spcBef>
                          <a:spcPts val="0"/>
                        </a:spcBef>
                        <a:spcAft>
                          <a:spcPts val="0"/>
                        </a:spcAft>
                        <a:buNone/>
                      </a:pPr>
                      <a:r>
                        <a:rPr lang="nl-NL" sz="1100" u="none" cap="none" strike="noStrike">
                          <a:solidFill>
                            <a:schemeClr val="accent2"/>
                          </a:solidFill>
                        </a:rPr>
                        <a:t>Investigated undergraduate medical students’ experiences of the phenomenon of empathy during the course of their medical education and to explore the essence of their empathy.</a:t>
                      </a:r>
                      <a:endParaRPr sz="1100" u="none" cap="none" strike="noStrike">
                        <a:solidFill>
                          <a:schemeClr val="accent2"/>
                        </a:solidFill>
                        <a:latin typeface="Calibri"/>
                        <a:ea typeface="Calibri"/>
                        <a:cs typeface="Calibri"/>
                        <a:sym typeface="Calibri"/>
                      </a:endParaRPr>
                    </a:p>
                  </a:txBody>
                  <a:tcPr marT="0" marB="0" marR="68575" marL="68575"/>
                </a:tc>
                <a:tc>
                  <a:txBody>
                    <a:bodyPr/>
                    <a:lstStyle/>
                    <a:p>
                      <a:pPr indent="0" lvl="0" marL="0" marR="0" rtl="0" algn="l">
                        <a:lnSpc>
                          <a:spcPct val="150000"/>
                        </a:lnSpc>
                        <a:spcBef>
                          <a:spcPts val="0"/>
                        </a:spcBef>
                        <a:spcAft>
                          <a:spcPts val="0"/>
                        </a:spcAft>
                        <a:buNone/>
                      </a:pPr>
                      <a:r>
                        <a:rPr lang="nl-NL" sz="1100" u="none" cap="none" strike="noStrike">
                          <a:solidFill>
                            <a:schemeClr val="accent2"/>
                          </a:solidFill>
                        </a:rPr>
                        <a:t>A comparative examination of two learning cultures – those of music and medicine – in order to unearth assumptions about learning that are taken for granted within the medical culture.</a:t>
                      </a:r>
                      <a:endParaRPr sz="1100" u="none" cap="none" strike="noStrike">
                        <a:solidFill>
                          <a:schemeClr val="accent2"/>
                        </a:solidFill>
                        <a:latin typeface="Calibri"/>
                        <a:ea typeface="Calibri"/>
                        <a:cs typeface="Calibri"/>
                        <a:sym typeface="Calibri"/>
                      </a:endParaRPr>
                    </a:p>
                  </a:txBody>
                  <a:tcPr marT="0" marB="0" marR="68575" marL="68575"/>
                </a:tc>
              </a:tr>
              <a:tr h="359150">
                <a:tc>
                  <a:txBody>
                    <a:bodyPr/>
                    <a:lstStyle/>
                    <a:p>
                      <a:pPr indent="0" lvl="0" marL="0" marR="0" rtl="0" algn="l">
                        <a:lnSpc>
                          <a:spcPct val="107000"/>
                        </a:lnSpc>
                        <a:spcBef>
                          <a:spcPts val="0"/>
                        </a:spcBef>
                        <a:spcAft>
                          <a:spcPts val="0"/>
                        </a:spcAft>
                        <a:buNone/>
                      </a:pPr>
                      <a:r>
                        <a:rPr b="0" lang="nl-NL" sz="1100" u="none" cap="none" strike="noStrike">
                          <a:solidFill>
                            <a:schemeClr val="accent2"/>
                          </a:solidFill>
                        </a:rPr>
                        <a:t>Ethnography</a:t>
                      </a:r>
                      <a:endParaRPr b="0" sz="1100" u="none" cap="none" strike="noStrike">
                        <a:solidFill>
                          <a:schemeClr val="accent2"/>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nl-NL" sz="1100" u="none" cap="none" strike="noStrike">
                          <a:solidFill>
                            <a:schemeClr val="accent2"/>
                          </a:solidFill>
                        </a:rPr>
                        <a:t>Phenomenology</a:t>
                      </a:r>
                      <a:endParaRPr sz="1100" u="none" cap="none" strike="noStrike">
                        <a:solidFill>
                          <a:schemeClr val="accent2"/>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nl-NL" sz="1100" u="none" cap="none" strike="noStrike">
                          <a:solidFill>
                            <a:schemeClr val="accent2"/>
                          </a:solidFill>
                        </a:rPr>
                        <a:t>Constructivist grounded theory</a:t>
                      </a:r>
                      <a:endParaRPr sz="1100" u="none" cap="none" strike="noStrike">
                        <a:solidFill>
                          <a:schemeClr val="accent2"/>
                        </a:solidFill>
                        <a:latin typeface="Calibri"/>
                        <a:ea typeface="Calibri"/>
                        <a:cs typeface="Calibri"/>
                        <a:sym typeface="Calibri"/>
                      </a:endParaRPr>
                    </a:p>
                  </a:txBody>
                  <a:tcPr marT="0" marB="0" marR="68575" marL="68575"/>
                </a:tc>
              </a:tr>
              <a:tr h="359150">
                <a:tc>
                  <a:txBody>
                    <a:bodyPr/>
                    <a:lstStyle/>
                    <a:p>
                      <a:pPr indent="0" lvl="0" marL="0" marR="0" rtl="0" algn="l">
                        <a:lnSpc>
                          <a:spcPct val="107000"/>
                        </a:lnSpc>
                        <a:spcBef>
                          <a:spcPts val="0"/>
                        </a:spcBef>
                        <a:spcAft>
                          <a:spcPts val="0"/>
                        </a:spcAft>
                        <a:buNone/>
                      </a:pPr>
                      <a:r>
                        <a:rPr b="0" lang="nl-NL" sz="1100" u="none" cap="none" strike="noStrike">
                          <a:solidFill>
                            <a:schemeClr val="accent2"/>
                          </a:solidFill>
                        </a:rPr>
                        <a:t>Observation, interviews</a:t>
                      </a:r>
                      <a:endParaRPr b="0" sz="1100" u="none" cap="none" strike="noStrike">
                        <a:solidFill>
                          <a:schemeClr val="accent2"/>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nl-NL" sz="1100" u="none" cap="none" strike="noStrike">
                          <a:solidFill>
                            <a:schemeClr val="accent2"/>
                          </a:solidFill>
                        </a:rPr>
                        <a:t>In depth interviews</a:t>
                      </a:r>
                      <a:endParaRPr sz="1100" u="none" cap="none" strike="noStrike">
                        <a:solidFill>
                          <a:schemeClr val="accent2"/>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nl-NL" sz="1100" u="none" cap="none" strike="noStrike">
                          <a:solidFill>
                            <a:schemeClr val="accent2"/>
                          </a:solidFill>
                        </a:rPr>
                        <a:t>Focus groups</a:t>
                      </a:r>
                      <a:endParaRPr sz="1100" u="none" cap="none" strike="noStrike">
                        <a:solidFill>
                          <a:schemeClr val="accent2"/>
                        </a:solidFill>
                        <a:latin typeface="Calibri"/>
                        <a:ea typeface="Calibri"/>
                        <a:cs typeface="Calibri"/>
                        <a:sym typeface="Calibri"/>
                      </a:endParaRPr>
                    </a:p>
                  </a:txBody>
                  <a:tcPr marT="0" marB="0" marR="68575" marL="68575"/>
                </a:tc>
              </a:tr>
              <a:tr h="543675">
                <a:tc>
                  <a:txBody>
                    <a:bodyPr/>
                    <a:lstStyle/>
                    <a:p>
                      <a:pPr indent="0" lvl="0" marL="0" marR="0" rtl="0" algn="l">
                        <a:lnSpc>
                          <a:spcPct val="107000"/>
                        </a:lnSpc>
                        <a:spcBef>
                          <a:spcPts val="0"/>
                        </a:spcBef>
                        <a:spcAft>
                          <a:spcPts val="0"/>
                        </a:spcAft>
                        <a:buNone/>
                      </a:pPr>
                      <a:r>
                        <a:rPr b="0" lang="nl-NL" sz="1100" u="none" cap="none" strike="noStrike">
                          <a:solidFill>
                            <a:schemeClr val="accent2"/>
                          </a:solidFill>
                        </a:rPr>
                        <a:t>Theoretical sampling Data triangulation</a:t>
                      </a:r>
                      <a:endParaRPr b="0" sz="1100" u="none" cap="none" strike="noStrike">
                        <a:solidFill>
                          <a:schemeClr val="accent2"/>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nl-NL" sz="1100" u="none" cap="none" strike="noStrike">
                          <a:solidFill>
                            <a:schemeClr val="accent2"/>
                          </a:solidFill>
                        </a:rPr>
                        <a:t> </a:t>
                      </a:r>
                      <a:endParaRPr sz="1100" u="none" cap="none" strike="noStrike">
                        <a:solidFill>
                          <a:schemeClr val="accent2"/>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nl-NL" sz="1100" u="none" cap="none" strike="noStrike">
                          <a:solidFill>
                            <a:schemeClr val="accent2"/>
                          </a:solidFill>
                        </a:rPr>
                        <a:t> </a:t>
                      </a:r>
                      <a:endParaRPr sz="1100" u="none" cap="none" strike="noStrike">
                        <a:solidFill>
                          <a:schemeClr val="accent2"/>
                        </a:solidFill>
                        <a:latin typeface="Calibri"/>
                        <a:ea typeface="Calibri"/>
                        <a:cs typeface="Calibri"/>
                        <a:sym typeface="Calibri"/>
                      </a:endParaRPr>
                    </a:p>
                  </a:txBody>
                  <a:tcPr marT="0" marB="0" marR="68575" marL="68575"/>
                </a:tc>
              </a:tr>
              <a:tr h="174650">
                <a:tc>
                  <a:txBody>
                    <a:bodyPr/>
                    <a:lstStyle/>
                    <a:p>
                      <a:pPr indent="0" lvl="0" marL="0" marR="0" rtl="0" algn="l">
                        <a:lnSpc>
                          <a:spcPct val="107000"/>
                        </a:lnSpc>
                        <a:spcBef>
                          <a:spcPts val="0"/>
                        </a:spcBef>
                        <a:spcAft>
                          <a:spcPts val="0"/>
                        </a:spcAft>
                        <a:buNone/>
                      </a:pPr>
                      <a:r>
                        <a:rPr b="0" lang="nl-NL" sz="1100" u="none" cap="none" strike="noStrike">
                          <a:solidFill>
                            <a:schemeClr val="accent2"/>
                          </a:solidFill>
                        </a:rPr>
                        <a:t>Concurrent analysis</a:t>
                      </a:r>
                      <a:endParaRPr b="0" sz="1100" u="none" cap="none" strike="noStrike">
                        <a:solidFill>
                          <a:schemeClr val="accent2"/>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nl-NL" sz="1100" u="none" cap="none" strike="noStrike">
                          <a:solidFill>
                            <a:schemeClr val="accent2"/>
                          </a:solidFill>
                        </a:rPr>
                        <a:t> </a:t>
                      </a:r>
                      <a:endParaRPr sz="1100" u="none" cap="none" strike="noStrike">
                        <a:solidFill>
                          <a:schemeClr val="accent2"/>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nl-NL" sz="1100" u="none" cap="none" strike="noStrike">
                          <a:solidFill>
                            <a:schemeClr val="accent2"/>
                          </a:solidFill>
                        </a:rPr>
                        <a:t> </a:t>
                      </a:r>
                      <a:endParaRPr sz="1100" u="none" cap="none" strike="noStrike">
                        <a:solidFill>
                          <a:schemeClr val="accent2"/>
                        </a:solidFill>
                        <a:latin typeface="Calibri"/>
                        <a:ea typeface="Calibri"/>
                        <a:cs typeface="Calibri"/>
                        <a:sym typeface="Calibri"/>
                      </a:endParaRPr>
                    </a:p>
                  </a:txBody>
                  <a:tcPr marT="0" marB="0" marR="68575" marL="68575"/>
                </a:tc>
              </a:tr>
              <a:tr h="543675">
                <a:tc>
                  <a:txBody>
                    <a:bodyPr/>
                    <a:lstStyle/>
                    <a:p>
                      <a:pPr indent="0" lvl="0" marL="0" marR="0" rtl="0" algn="l">
                        <a:lnSpc>
                          <a:spcPct val="107000"/>
                        </a:lnSpc>
                        <a:spcBef>
                          <a:spcPts val="0"/>
                        </a:spcBef>
                        <a:spcAft>
                          <a:spcPts val="0"/>
                        </a:spcAft>
                        <a:buNone/>
                      </a:pPr>
                      <a:r>
                        <a:rPr b="0" lang="nl-NL" sz="1100" u="none" cap="none" strike="noStrike">
                          <a:solidFill>
                            <a:schemeClr val="accent2"/>
                          </a:solidFill>
                        </a:rPr>
                        <a:t>Field notes, meetings, reflexivity, audit trail</a:t>
                      </a:r>
                      <a:endParaRPr b="0" sz="1100" u="none" cap="none" strike="noStrike">
                        <a:solidFill>
                          <a:schemeClr val="accent2"/>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nl-NL" sz="1100" u="none" cap="none" strike="noStrike">
                          <a:solidFill>
                            <a:schemeClr val="accent2"/>
                          </a:solidFill>
                        </a:rPr>
                        <a:t>Researcher meetings</a:t>
                      </a:r>
                      <a:endParaRPr sz="1100" u="none" cap="none" strike="noStrike">
                        <a:solidFill>
                          <a:schemeClr val="accent2"/>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nl-NL" sz="1100" u="none" cap="none" strike="noStrike">
                          <a:solidFill>
                            <a:schemeClr val="accent2"/>
                          </a:solidFill>
                        </a:rPr>
                        <a:t>Independent analysis, meetings to reach agreement</a:t>
                      </a:r>
                      <a:endParaRPr sz="1100" u="none" cap="none" strike="noStrike">
                        <a:solidFill>
                          <a:schemeClr val="accent2"/>
                        </a:solidFill>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4"/>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t>(Your turn) quick-starting your own research </a:t>
            </a:r>
            <a:endParaRPr/>
          </a:p>
        </p:txBody>
      </p:sp>
      <p:sp>
        <p:nvSpPr>
          <p:cNvPr id="393" name="Google Shape;393;p54"/>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514350" lvl="0" marL="514350" rtl="0" algn="l">
              <a:spcBef>
                <a:spcPts val="0"/>
              </a:spcBef>
              <a:spcAft>
                <a:spcPts val="0"/>
              </a:spcAft>
              <a:buClr>
                <a:srgbClr val="001C3D"/>
              </a:buClr>
              <a:buSzPts val="3200"/>
              <a:buFont typeface="Verdana"/>
              <a:buAutoNum type="arabicPeriod"/>
            </a:pPr>
            <a:r>
              <a:rPr lang="nl-NL"/>
              <a:t>Problem/topic?</a:t>
            </a:r>
            <a:endParaRPr/>
          </a:p>
          <a:p>
            <a:pPr indent="-514350" lvl="0" marL="514350" rtl="0" algn="l">
              <a:spcBef>
                <a:spcPts val="640"/>
              </a:spcBef>
              <a:spcAft>
                <a:spcPts val="0"/>
              </a:spcAft>
              <a:buClr>
                <a:srgbClr val="001C3D"/>
              </a:buClr>
              <a:buSzPts val="3200"/>
              <a:buFont typeface="Verdana"/>
              <a:buAutoNum type="arabicPeriod"/>
            </a:pPr>
            <a:r>
              <a:rPr lang="nl-NL"/>
              <a:t>Aim?</a:t>
            </a:r>
            <a:endParaRPr/>
          </a:p>
          <a:p>
            <a:pPr indent="-514350" lvl="0" marL="514350" rtl="0" algn="l">
              <a:spcBef>
                <a:spcPts val="640"/>
              </a:spcBef>
              <a:spcAft>
                <a:spcPts val="0"/>
              </a:spcAft>
              <a:buClr>
                <a:srgbClr val="001C3D"/>
              </a:buClr>
              <a:buSzPts val="3200"/>
              <a:buFont typeface="Verdana"/>
              <a:buAutoNum type="arabicPeriod"/>
            </a:pPr>
            <a:r>
              <a:rPr lang="nl-NL"/>
              <a:t>Research question?</a:t>
            </a:r>
            <a:endParaRPr/>
          </a:p>
          <a:p>
            <a:pPr indent="-514350" lvl="0" marL="514350" rtl="0" algn="l">
              <a:spcBef>
                <a:spcPts val="640"/>
              </a:spcBef>
              <a:spcAft>
                <a:spcPts val="0"/>
              </a:spcAft>
              <a:buClr>
                <a:srgbClr val="001C3D"/>
              </a:buClr>
              <a:buSzPts val="3200"/>
              <a:buFont typeface="Verdana"/>
              <a:buAutoNum type="arabicPeriod"/>
            </a:pPr>
            <a:r>
              <a:rPr lang="nl-NL"/>
              <a:t>Methodology?</a:t>
            </a:r>
            <a:endParaRPr/>
          </a:p>
          <a:p>
            <a:pPr indent="-514350" lvl="0" marL="514350" rtl="0" algn="l">
              <a:spcBef>
                <a:spcPts val="640"/>
              </a:spcBef>
              <a:spcAft>
                <a:spcPts val="0"/>
              </a:spcAft>
              <a:buClr>
                <a:srgbClr val="001C3D"/>
              </a:buClr>
              <a:buSzPts val="3200"/>
              <a:buFont typeface="Verdana"/>
              <a:buAutoNum type="arabicPeriod"/>
            </a:pPr>
            <a:r>
              <a:rPr lang="nl-NL"/>
              <a: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5"/>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C00000"/>
                </a:solidFill>
              </a:rPr>
              <a:t>Literature</a:t>
            </a:r>
            <a:r>
              <a:rPr lang="nl-NL"/>
              <a:t> </a:t>
            </a:r>
            <a:endParaRPr/>
          </a:p>
        </p:txBody>
      </p:sp>
      <p:sp>
        <p:nvSpPr>
          <p:cNvPr id="399" name="Google Shape;399;p55"/>
          <p:cNvSpPr txBox="1"/>
          <p:nvPr>
            <p:ph idx="1" type="body"/>
          </p:nvPr>
        </p:nvSpPr>
        <p:spPr>
          <a:xfrm>
            <a:off x="179512" y="1628800"/>
            <a:ext cx="8458200" cy="3898776"/>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1C3D"/>
              </a:buClr>
              <a:buSzPts val="1800"/>
              <a:buFont typeface="Verdana"/>
              <a:buChar char="•"/>
            </a:pPr>
            <a:r>
              <a:rPr lang="nl-NL" sz="1800"/>
              <a:t>Creswell, J. W. (2014). </a:t>
            </a:r>
            <a:r>
              <a:rPr i="1" lang="nl-NL" sz="1800"/>
              <a:t>Research design: Qualitative, quantitative, &amp; and mixed methods approaches. London: Sage (4</a:t>
            </a:r>
            <a:r>
              <a:rPr baseline="30000" i="1" lang="nl-NL" sz="1800"/>
              <a:t>th</a:t>
            </a:r>
            <a:r>
              <a:rPr i="1" lang="nl-NL" sz="1800"/>
              <a:t> edition).</a:t>
            </a:r>
            <a:endParaRPr sz="1800"/>
          </a:p>
          <a:p>
            <a:pPr indent="-228600" lvl="0" marL="342900" rtl="0" algn="l">
              <a:spcBef>
                <a:spcPts val="360"/>
              </a:spcBef>
              <a:spcAft>
                <a:spcPts val="0"/>
              </a:spcAft>
              <a:buClr>
                <a:srgbClr val="001C3D"/>
              </a:buClr>
              <a:buSzPts val="1800"/>
              <a:buFont typeface="Verdana"/>
              <a:buNone/>
            </a:pPr>
            <a:r>
              <a:t/>
            </a:r>
            <a:endParaRPr sz="1800"/>
          </a:p>
          <a:p>
            <a:pPr indent="-342900" lvl="0" marL="342900" rtl="0" algn="l">
              <a:spcBef>
                <a:spcPts val="360"/>
              </a:spcBef>
              <a:spcAft>
                <a:spcPts val="0"/>
              </a:spcAft>
              <a:buClr>
                <a:srgbClr val="001C3D"/>
              </a:buClr>
              <a:buSzPts val="1800"/>
              <a:buFont typeface="Verdana"/>
              <a:buChar char="•"/>
            </a:pPr>
            <a:r>
              <a:rPr lang="nl-NL" sz="1800"/>
              <a:t>Field, A. (2008). </a:t>
            </a:r>
            <a:r>
              <a:rPr i="1" lang="nl-NL" sz="1800"/>
              <a:t>Discovering statistics using SPSS</a:t>
            </a:r>
            <a:r>
              <a:rPr lang="nl-NL" sz="1800"/>
              <a:t>. London: Sage.</a:t>
            </a:r>
            <a:endParaRPr/>
          </a:p>
          <a:p>
            <a:pPr indent="-228600" lvl="0" marL="342900" rtl="0" algn="l">
              <a:spcBef>
                <a:spcPts val="360"/>
              </a:spcBef>
              <a:spcAft>
                <a:spcPts val="0"/>
              </a:spcAft>
              <a:buClr>
                <a:srgbClr val="001C3D"/>
              </a:buClr>
              <a:buSzPts val="1800"/>
              <a:buFont typeface="Verdana"/>
              <a:buNone/>
            </a:pPr>
            <a:r>
              <a:t/>
            </a:r>
            <a:endParaRPr b="1" sz="1800"/>
          </a:p>
          <a:p>
            <a:pPr indent="-342900" lvl="0" marL="342900" rtl="0" algn="l">
              <a:spcBef>
                <a:spcPts val="360"/>
              </a:spcBef>
              <a:spcAft>
                <a:spcPts val="0"/>
              </a:spcAft>
              <a:buClr>
                <a:srgbClr val="001C3D"/>
              </a:buClr>
              <a:buSzPts val="1800"/>
              <a:buFont typeface="Verdana"/>
              <a:buChar char="•"/>
            </a:pPr>
            <a:r>
              <a:rPr lang="nl-NL" sz="1800"/>
              <a:t>Babbie, E. (2008). </a:t>
            </a:r>
            <a:r>
              <a:rPr i="1" lang="nl-NL" sz="1800"/>
              <a:t>The basics of social research</a:t>
            </a:r>
            <a:r>
              <a:rPr lang="nl-NL" sz="1800"/>
              <a:t>. Belmont CA: Wadsworth.)</a:t>
            </a:r>
            <a:endParaRPr/>
          </a:p>
          <a:p>
            <a:pPr indent="-228600" lvl="0" marL="342900" rtl="0" algn="l">
              <a:spcBef>
                <a:spcPts val="360"/>
              </a:spcBef>
              <a:spcAft>
                <a:spcPts val="0"/>
              </a:spcAft>
              <a:buClr>
                <a:srgbClr val="001C3D"/>
              </a:buClr>
              <a:buSzPts val="1800"/>
              <a:buFont typeface="Verdana"/>
              <a:buNone/>
            </a:pPr>
            <a:r>
              <a:t/>
            </a:r>
            <a:endParaRPr sz="1800"/>
          </a:p>
          <a:p>
            <a:pPr indent="-342900" lvl="0" marL="342900" rtl="0" algn="l">
              <a:spcBef>
                <a:spcPts val="360"/>
              </a:spcBef>
              <a:spcAft>
                <a:spcPts val="0"/>
              </a:spcAft>
              <a:buClr>
                <a:srgbClr val="001C3D"/>
              </a:buClr>
              <a:buSzPts val="1800"/>
              <a:buFont typeface="Verdana"/>
              <a:buChar char="•"/>
            </a:pPr>
            <a:r>
              <a:rPr lang="nl-NL" sz="1800"/>
              <a:t>Bryman, A. (2012) </a:t>
            </a:r>
            <a:r>
              <a:rPr i="1" lang="nl-NL" sz="1800"/>
              <a:t>Social research methods</a:t>
            </a:r>
            <a:r>
              <a:rPr lang="nl-NL" sz="1800"/>
              <a:t>. Oxford: Oxford University Press</a:t>
            </a:r>
            <a:endParaRPr/>
          </a:p>
          <a:p>
            <a:pPr indent="-228600" lvl="0" marL="342900" rtl="0" algn="l">
              <a:spcBef>
                <a:spcPts val="360"/>
              </a:spcBef>
              <a:spcAft>
                <a:spcPts val="0"/>
              </a:spcAft>
              <a:buClr>
                <a:srgbClr val="001C3D"/>
              </a:buClr>
              <a:buSzPts val="1800"/>
              <a:buFont typeface="Verdana"/>
              <a:buNone/>
            </a:pPr>
            <a:r>
              <a:t/>
            </a:r>
            <a:endParaRPr sz="1800"/>
          </a:p>
          <a:p>
            <a:pPr indent="-342900" lvl="0" marL="342900" rtl="0" algn="l">
              <a:spcBef>
                <a:spcPts val="360"/>
              </a:spcBef>
              <a:spcAft>
                <a:spcPts val="0"/>
              </a:spcAft>
              <a:buClr>
                <a:srgbClr val="001C3D"/>
              </a:buClr>
              <a:buSzPts val="1800"/>
              <a:buFont typeface="Verdana"/>
              <a:buChar char="•"/>
            </a:pPr>
            <a:r>
              <a:rPr lang="nl-NL" sz="1800"/>
              <a:t>Fraenkel, J., Wallen, N., Hyun, H. (2011) How to Design and Evaluate Research in Education. New York: McGraw-Hill</a:t>
            </a:r>
            <a:endParaRPr sz="1800"/>
          </a:p>
          <a:p>
            <a:pPr indent="-139700" lvl="0" marL="342900" rtl="0" algn="l">
              <a:spcBef>
                <a:spcPts val="640"/>
              </a:spcBef>
              <a:spcAft>
                <a:spcPts val="0"/>
              </a:spcAft>
              <a:buClr>
                <a:srgbClr val="001C3D"/>
              </a:buClr>
              <a:buSzPts val="3200"/>
              <a:buFont typeface="Verdana"/>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6"/>
          <p:cNvSpPr txBox="1"/>
          <p:nvPr>
            <p:ph type="title"/>
          </p:nvPr>
        </p:nvSpPr>
        <p:spPr>
          <a:xfrm>
            <a:off x="304800" y="914400"/>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t>Principles of qualitative research</a:t>
            </a:r>
            <a:endParaRPr/>
          </a:p>
        </p:txBody>
      </p:sp>
      <p:pic>
        <p:nvPicPr>
          <p:cNvPr descr="Diagram, timeline&#10;&#10;Description automatically generated" id="91" name="Google Shape;91;p6"/>
          <p:cNvPicPr preferRelativeResize="0"/>
          <p:nvPr/>
        </p:nvPicPr>
        <p:blipFill rotWithShape="1">
          <a:blip r:embed="rId3">
            <a:alphaModFix/>
          </a:blip>
          <a:srcRect b="0" l="0" r="0" t="0"/>
          <a:stretch/>
        </p:blipFill>
        <p:spPr>
          <a:xfrm>
            <a:off x="298024" y="2348880"/>
            <a:ext cx="8458200" cy="18954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7"/>
          <p:cNvSpPr txBox="1"/>
          <p:nvPr>
            <p:ph type="title"/>
          </p:nvPr>
        </p:nvSpPr>
        <p:spPr>
          <a:xfrm>
            <a:off x="33682" y="771381"/>
            <a:ext cx="8458200" cy="762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nl-NL">
                <a:solidFill>
                  <a:srgbClr val="C00000"/>
                </a:solidFill>
              </a:rPr>
              <a:t>Roots of qualitative research</a:t>
            </a:r>
            <a:endParaRPr/>
          </a:p>
        </p:txBody>
      </p:sp>
      <p:sp>
        <p:nvSpPr>
          <p:cNvPr id="97" name="Google Shape;97;p7"/>
          <p:cNvSpPr txBox="1"/>
          <p:nvPr>
            <p:ph idx="1" type="body"/>
          </p:nvPr>
        </p:nvSpPr>
        <p:spPr>
          <a:xfrm>
            <a:off x="342900" y="1549126"/>
            <a:ext cx="8458200" cy="4464496"/>
          </a:xfrm>
          <a:prstGeom prst="rect">
            <a:avLst/>
          </a:prstGeom>
          <a:noFill/>
          <a:ln>
            <a:noFill/>
          </a:ln>
        </p:spPr>
        <p:txBody>
          <a:bodyPr anchorCtr="0" anchor="t" bIns="0" lIns="0" spcFirstLastPara="1" rIns="0" wrap="square" tIns="0">
            <a:noAutofit/>
          </a:bodyPr>
          <a:lstStyle/>
          <a:p>
            <a:pPr indent="-342900" lvl="0" marL="342900" rtl="0" algn="l">
              <a:lnSpc>
                <a:spcPct val="90000"/>
              </a:lnSpc>
              <a:spcBef>
                <a:spcPts val="0"/>
              </a:spcBef>
              <a:spcAft>
                <a:spcPts val="0"/>
              </a:spcAft>
              <a:buClr>
                <a:srgbClr val="001C3D"/>
              </a:buClr>
              <a:buSzPts val="1800"/>
              <a:buFont typeface="Verdana"/>
              <a:buChar char="•"/>
            </a:pPr>
            <a:r>
              <a:rPr b="1" lang="nl-NL" sz="1800"/>
              <a:t>Anthropology</a:t>
            </a:r>
            <a:endParaRPr/>
          </a:p>
          <a:p>
            <a:pPr indent="-285750" lvl="1" marL="742950" rtl="0" algn="l">
              <a:lnSpc>
                <a:spcPct val="90000"/>
              </a:lnSpc>
              <a:spcBef>
                <a:spcPts val="360"/>
              </a:spcBef>
              <a:spcAft>
                <a:spcPts val="0"/>
              </a:spcAft>
              <a:buClr>
                <a:srgbClr val="001C3D"/>
              </a:buClr>
              <a:buSzPts val="1800"/>
              <a:buFont typeface="Verdana"/>
              <a:buChar char="–"/>
            </a:pPr>
            <a:r>
              <a:rPr lang="nl-NL" sz="1800"/>
              <a:t>Interpretive Anthropology -&gt; ‘Thick description’ (Clifford Geertz) </a:t>
            </a:r>
            <a:endParaRPr/>
          </a:p>
          <a:p>
            <a:pPr indent="-285750" lvl="1" marL="742950" rtl="0" algn="l">
              <a:lnSpc>
                <a:spcPct val="90000"/>
              </a:lnSpc>
              <a:spcBef>
                <a:spcPts val="360"/>
              </a:spcBef>
              <a:spcAft>
                <a:spcPts val="0"/>
              </a:spcAft>
              <a:buClr>
                <a:srgbClr val="001C3D"/>
              </a:buClr>
              <a:buSzPts val="1800"/>
              <a:buFont typeface="Verdana"/>
              <a:buChar char="–"/>
            </a:pPr>
            <a:r>
              <a:rPr lang="nl-NL" sz="1800"/>
              <a:t>Emic-etic issues (insider – outsider)</a:t>
            </a:r>
            <a:endParaRPr/>
          </a:p>
          <a:p>
            <a:pPr indent="-228600" lvl="0" marL="342900" rtl="0" algn="l">
              <a:lnSpc>
                <a:spcPct val="90000"/>
              </a:lnSpc>
              <a:spcBef>
                <a:spcPts val="360"/>
              </a:spcBef>
              <a:spcAft>
                <a:spcPts val="0"/>
              </a:spcAft>
              <a:buClr>
                <a:srgbClr val="001C3D"/>
              </a:buClr>
              <a:buSzPts val="1800"/>
              <a:buFont typeface="Verdana"/>
              <a:buNone/>
            </a:pPr>
            <a:r>
              <a:t/>
            </a:r>
            <a:endParaRPr sz="1800"/>
          </a:p>
          <a:p>
            <a:pPr indent="-342900" lvl="0" marL="342900" rtl="0" algn="l">
              <a:lnSpc>
                <a:spcPct val="90000"/>
              </a:lnSpc>
              <a:spcBef>
                <a:spcPts val="360"/>
              </a:spcBef>
              <a:spcAft>
                <a:spcPts val="0"/>
              </a:spcAft>
              <a:buClr>
                <a:srgbClr val="001C3D"/>
              </a:buClr>
              <a:buSzPts val="1800"/>
              <a:buFont typeface="Verdana"/>
              <a:buChar char="•"/>
            </a:pPr>
            <a:r>
              <a:rPr b="1" lang="nl-NL" sz="1800"/>
              <a:t>Sociology</a:t>
            </a:r>
            <a:endParaRPr/>
          </a:p>
          <a:p>
            <a:pPr indent="-285750" lvl="1" marL="742950" rtl="0" algn="l">
              <a:lnSpc>
                <a:spcPct val="90000"/>
              </a:lnSpc>
              <a:spcBef>
                <a:spcPts val="360"/>
              </a:spcBef>
              <a:spcAft>
                <a:spcPts val="0"/>
              </a:spcAft>
              <a:buClr>
                <a:srgbClr val="001C3D"/>
              </a:buClr>
              <a:buSzPts val="1800"/>
              <a:buFont typeface="Verdana"/>
              <a:buChar char="–"/>
            </a:pPr>
            <a:r>
              <a:rPr lang="nl-NL" sz="1800"/>
              <a:t>Verstehende Methode (Max Weber)</a:t>
            </a:r>
            <a:endParaRPr/>
          </a:p>
          <a:p>
            <a:pPr indent="0" lvl="1" marL="457200" rtl="0" algn="l">
              <a:lnSpc>
                <a:spcPct val="90000"/>
              </a:lnSpc>
              <a:spcBef>
                <a:spcPts val="360"/>
              </a:spcBef>
              <a:spcAft>
                <a:spcPts val="0"/>
              </a:spcAft>
              <a:buClr>
                <a:srgbClr val="001C3D"/>
              </a:buClr>
              <a:buSzPts val="1800"/>
              <a:buFont typeface="Verdana"/>
              <a:buNone/>
            </a:pPr>
            <a:r>
              <a:rPr lang="nl-NL" sz="1800"/>
              <a:t>    : understanding from the perspective of the actor </a:t>
            </a:r>
            <a:endParaRPr/>
          </a:p>
          <a:p>
            <a:pPr indent="-285750" lvl="1" marL="742950" rtl="0" algn="l">
              <a:lnSpc>
                <a:spcPct val="90000"/>
              </a:lnSpc>
              <a:spcBef>
                <a:spcPts val="360"/>
              </a:spcBef>
              <a:spcAft>
                <a:spcPts val="0"/>
              </a:spcAft>
              <a:buClr>
                <a:srgbClr val="001C3D"/>
              </a:buClr>
              <a:buSzPts val="1800"/>
              <a:buFont typeface="Verdana"/>
              <a:buChar char="–"/>
            </a:pPr>
            <a:r>
              <a:rPr lang="nl-NL" sz="1800"/>
              <a:t>symbolic interactionism-&gt;grounded theory (Chicago school)</a:t>
            </a:r>
            <a:endParaRPr/>
          </a:p>
          <a:p>
            <a:pPr indent="-285750" lvl="1" marL="742950" rtl="0" algn="l">
              <a:lnSpc>
                <a:spcPct val="90000"/>
              </a:lnSpc>
              <a:spcBef>
                <a:spcPts val="360"/>
              </a:spcBef>
              <a:spcAft>
                <a:spcPts val="0"/>
              </a:spcAft>
              <a:buClr>
                <a:srgbClr val="001C3D"/>
              </a:buClr>
              <a:buSzPts val="1800"/>
              <a:buFont typeface="Verdana"/>
              <a:buChar char="–"/>
            </a:pPr>
            <a:r>
              <a:rPr lang="nl-NL" sz="1800"/>
              <a:t>Symbolic Interactionism (Erving Goffman)</a:t>
            </a:r>
            <a:endParaRPr/>
          </a:p>
          <a:p>
            <a:pPr indent="-228600" lvl="0" marL="342900" rtl="0" algn="l">
              <a:lnSpc>
                <a:spcPct val="90000"/>
              </a:lnSpc>
              <a:spcBef>
                <a:spcPts val="360"/>
              </a:spcBef>
              <a:spcAft>
                <a:spcPts val="0"/>
              </a:spcAft>
              <a:buClr>
                <a:srgbClr val="001C3D"/>
              </a:buClr>
              <a:buSzPts val="1800"/>
              <a:buFont typeface="Verdana"/>
              <a:buNone/>
            </a:pPr>
            <a:r>
              <a:t/>
            </a:r>
            <a:endParaRPr sz="1800"/>
          </a:p>
          <a:p>
            <a:pPr indent="-342900" lvl="0" marL="342900" rtl="0" algn="l">
              <a:lnSpc>
                <a:spcPct val="90000"/>
              </a:lnSpc>
              <a:spcBef>
                <a:spcPts val="360"/>
              </a:spcBef>
              <a:spcAft>
                <a:spcPts val="0"/>
              </a:spcAft>
              <a:buClr>
                <a:srgbClr val="001C3D"/>
              </a:buClr>
              <a:buSzPts val="1800"/>
              <a:buFont typeface="Verdana"/>
              <a:buChar char="•"/>
            </a:pPr>
            <a:r>
              <a:rPr b="1" lang="nl-NL" sz="1800"/>
              <a:t>Philosophy</a:t>
            </a:r>
            <a:endParaRPr/>
          </a:p>
          <a:p>
            <a:pPr indent="-285750" lvl="1" marL="742950" rtl="0" algn="l">
              <a:lnSpc>
                <a:spcPct val="90000"/>
              </a:lnSpc>
              <a:spcBef>
                <a:spcPts val="360"/>
              </a:spcBef>
              <a:spcAft>
                <a:spcPts val="0"/>
              </a:spcAft>
              <a:buClr>
                <a:srgbClr val="001C3D"/>
              </a:buClr>
              <a:buSzPts val="1800"/>
              <a:buFont typeface="Verdana"/>
              <a:buChar char="–"/>
            </a:pPr>
            <a:r>
              <a:rPr lang="nl-NL" sz="1800"/>
              <a:t>Phenomenology (how do we experience being in the world)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8"/>
          <p:cNvSpPr txBox="1"/>
          <p:nvPr>
            <p:ph type="title"/>
          </p:nvPr>
        </p:nvSpPr>
        <p:spPr>
          <a:xfrm>
            <a:off x="467544" y="620688"/>
            <a:ext cx="8458200"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sz="2800">
                <a:solidFill>
                  <a:srgbClr val="44969F"/>
                </a:solidFill>
              </a:rPr>
              <a:t>Why the using of qualitative research</a:t>
            </a:r>
            <a:endParaRPr sz="2800">
              <a:solidFill>
                <a:srgbClr val="44969F"/>
              </a:solidFill>
            </a:endParaRPr>
          </a:p>
        </p:txBody>
      </p:sp>
      <p:sp>
        <p:nvSpPr>
          <p:cNvPr id="103" name="Google Shape;103;p8"/>
          <p:cNvSpPr txBox="1"/>
          <p:nvPr>
            <p:ph idx="1" type="body"/>
          </p:nvPr>
        </p:nvSpPr>
        <p:spPr>
          <a:xfrm>
            <a:off x="304800" y="1905000"/>
            <a:ext cx="8458200" cy="41148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1C3D"/>
              </a:buClr>
              <a:buSzPts val="2400"/>
              <a:buFont typeface="Verdana"/>
              <a:buChar char="•"/>
            </a:pPr>
            <a:r>
              <a:rPr lang="nl-NL" sz="2400"/>
              <a:t>Human behavior can only be understood in its socio-cultural, political and economic context</a:t>
            </a:r>
            <a:endParaRPr/>
          </a:p>
          <a:p>
            <a:pPr indent="-342900" lvl="0" marL="342900" rtl="0" algn="l">
              <a:spcBef>
                <a:spcPts val="480"/>
              </a:spcBef>
              <a:spcAft>
                <a:spcPts val="0"/>
              </a:spcAft>
              <a:buClr>
                <a:srgbClr val="001C3D"/>
              </a:buClr>
              <a:buSzPts val="2400"/>
              <a:buFont typeface="Verdana"/>
              <a:buChar char="•"/>
            </a:pPr>
            <a:r>
              <a:rPr lang="nl-NL" sz="2400"/>
              <a:t>The study of human interpretation, contribution of meaning and human experience. </a:t>
            </a:r>
            <a:endParaRPr/>
          </a:p>
          <a:p>
            <a:pPr indent="-342900" lvl="0" marL="342900" rtl="0" algn="l">
              <a:spcBef>
                <a:spcPts val="480"/>
              </a:spcBef>
              <a:spcAft>
                <a:spcPts val="0"/>
              </a:spcAft>
              <a:buClr>
                <a:srgbClr val="001C3D"/>
              </a:buClr>
              <a:buSzPts val="2400"/>
              <a:buFont typeface="Verdana"/>
              <a:buChar char="•"/>
            </a:pPr>
            <a:r>
              <a:rPr lang="nl-NL" sz="2400"/>
              <a:t>The study of culture “emically” (from the inside)</a:t>
            </a:r>
            <a:endParaRPr/>
          </a:p>
          <a:p>
            <a:pPr indent="-342900" lvl="0" marL="342900" rtl="0" algn="l">
              <a:spcBef>
                <a:spcPts val="480"/>
              </a:spcBef>
              <a:spcAft>
                <a:spcPts val="0"/>
              </a:spcAft>
              <a:buClr>
                <a:srgbClr val="001C3D"/>
              </a:buClr>
              <a:buSzPts val="2400"/>
              <a:buFont typeface="Verdana"/>
              <a:buChar char="•"/>
            </a:pPr>
            <a:r>
              <a:rPr lang="nl-NL" sz="2400"/>
              <a:t>Human conduct cannot be reduced to a set of isolated variables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9"/>
          <p:cNvSpPr txBox="1"/>
          <p:nvPr>
            <p:ph type="title"/>
          </p:nvPr>
        </p:nvSpPr>
        <p:spPr>
          <a:xfrm>
            <a:off x="4908476" y="1017574"/>
            <a:ext cx="2985592"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nl-NL">
                <a:solidFill>
                  <a:srgbClr val="00B0F0"/>
                </a:solidFill>
              </a:rPr>
              <a:t>Qualitative</a:t>
            </a:r>
            <a:r>
              <a:rPr lang="nl-NL"/>
              <a:t>		 </a:t>
            </a:r>
            <a:endParaRPr>
              <a:solidFill>
                <a:srgbClr val="7030A0"/>
              </a:solidFill>
            </a:endParaRPr>
          </a:p>
        </p:txBody>
      </p:sp>
      <p:sp>
        <p:nvSpPr>
          <p:cNvPr id="109" name="Google Shape;109;p9"/>
          <p:cNvSpPr txBox="1"/>
          <p:nvPr>
            <p:ph idx="1" type="body"/>
          </p:nvPr>
        </p:nvSpPr>
        <p:spPr>
          <a:xfrm>
            <a:off x="4572000" y="2030414"/>
            <a:ext cx="4152900" cy="41148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1C3D"/>
              </a:buClr>
              <a:buSzPts val="2400"/>
              <a:buFont typeface="Verdana"/>
              <a:buChar char="•"/>
            </a:pPr>
            <a:r>
              <a:rPr lang="nl-NL" sz="2400"/>
              <a:t>Nature of phenomena </a:t>
            </a:r>
            <a:endParaRPr/>
          </a:p>
          <a:p>
            <a:pPr indent="-342900" lvl="0" marL="342900" rtl="0" algn="l">
              <a:spcBef>
                <a:spcPts val="480"/>
              </a:spcBef>
              <a:spcAft>
                <a:spcPts val="0"/>
              </a:spcAft>
              <a:buClr>
                <a:srgbClr val="001C3D"/>
              </a:buClr>
              <a:buSzPts val="2400"/>
              <a:buFont typeface="Verdana"/>
              <a:buChar char="•"/>
            </a:pPr>
            <a:r>
              <a:rPr lang="nl-NL" sz="2400"/>
              <a:t>Natural context</a:t>
            </a:r>
            <a:endParaRPr/>
          </a:p>
          <a:p>
            <a:pPr indent="-342900" lvl="0" marL="342900" rtl="0" algn="l">
              <a:spcBef>
                <a:spcPts val="480"/>
              </a:spcBef>
              <a:spcAft>
                <a:spcPts val="0"/>
              </a:spcAft>
              <a:buClr>
                <a:srgbClr val="001C3D"/>
              </a:buClr>
              <a:buSzPts val="2400"/>
              <a:buFont typeface="Verdana"/>
              <a:buChar char="•"/>
            </a:pPr>
            <a:r>
              <a:rPr lang="nl-NL" sz="2400"/>
              <a:t>Meaning, perceptions</a:t>
            </a:r>
            <a:endParaRPr/>
          </a:p>
          <a:p>
            <a:pPr indent="-342900" lvl="0" marL="342900" rtl="0" algn="l">
              <a:spcBef>
                <a:spcPts val="480"/>
              </a:spcBef>
              <a:spcAft>
                <a:spcPts val="0"/>
              </a:spcAft>
              <a:buClr>
                <a:srgbClr val="001C3D"/>
              </a:buClr>
              <a:buSzPts val="2400"/>
              <a:buFont typeface="Verdana"/>
              <a:buChar char="•"/>
            </a:pPr>
            <a:r>
              <a:rPr lang="nl-NL" sz="2400"/>
              <a:t>In-depth understanding </a:t>
            </a:r>
            <a:endParaRPr/>
          </a:p>
          <a:p>
            <a:pPr indent="-342900" lvl="0" marL="342900" rtl="0" algn="l">
              <a:spcBef>
                <a:spcPts val="480"/>
              </a:spcBef>
              <a:spcAft>
                <a:spcPts val="0"/>
              </a:spcAft>
              <a:buClr>
                <a:srgbClr val="001C3D"/>
              </a:buClr>
              <a:buSzPts val="2400"/>
              <a:buFont typeface="Verdana"/>
              <a:buChar char="•"/>
            </a:pPr>
            <a:r>
              <a:rPr lang="nl-NL" sz="2400"/>
              <a:t>Open nature</a:t>
            </a:r>
            <a:endParaRPr/>
          </a:p>
          <a:p>
            <a:pPr indent="-342900" lvl="0" marL="342900" rtl="0" algn="l">
              <a:spcBef>
                <a:spcPts val="480"/>
              </a:spcBef>
              <a:spcAft>
                <a:spcPts val="0"/>
              </a:spcAft>
              <a:buClr>
                <a:srgbClr val="001C3D"/>
              </a:buClr>
              <a:buSzPts val="2400"/>
              <a:buFont typeface="Verdana"/>
              <a:buChar char="•"/>
            </a:pPr>
            <a:r>
              <a:rPr lang="nl-NL" sz="2400"/>
              <a:t>(Inter-) subjective</a:t>
            </a:r>
            <a:endParaRPr/>
          </a:p>
          <a:p>
            <a:pPr indent="-342900" lvl="0" marL="342900" rtl="0" algn="l">
              <a:spcBef>
                <a:spcPts val="480"/>
              </a:spcBef>
              <a:spcAft>
                <a:spcPts val="0"/>
              </a:spcAft>
              <a:buClr>
                <a:srgbClr val="001C3D"/>
              </a:buClr>
              <a:buSzPts val="2400"/>
              <a:buFont typeface="Verdana"/>
              <a:buChar char="•"/>
            </a:pPr>
            <a:r>
              <a:rPr lang="nl-NL" sz="2400"/>
              <a:t>Dynamics</a:t>
            </a:r>
            <a:endParaRPr/>
          </a:p>
          <a:p>
            <a:pPr indent="-165100" lvl="0" marL="342900" rtl="0" algn="l">
              <a:spcBef>
                <a:spcPts val="560"/>
              </a:spcBef>
              <a:spcAft>
                <a:spcPts val="0"/>
              </a:spcAft>
              <a:buClr>
                <a:srgbClr val="001C3D"/>
              </a:buClr>
              <a:buSzPts val="2800"/>
              <a:buFont typeface="Verdana"/>
              <a:buNone/>
            </a:pPr>
            <a:r>
              <a:t/>
            </a:r>
            <a:endParaRPr/>
          </a:p>
        </p:txBody>
      </p:sp>
      <p:sp>
        <p:nvSpPr>
          <p:cNvPr id="110" name="Google Shape;110;p9"/>
          <p:cNvSpPr txBox="1"/>
          <p:nvPr>
            <p:ph idx="2" type="body"/>
          </p:nvPr>
        </p:nvSpPr>
        <p:spPr>
          <a:xfrm>
            <a:off x="755576" y="2070474"/>
            <a:ext cx="4152900" cy="41148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1C3D"/>
              </a:buClr>
              <a:buSzPts val="2400"/>
              <a:buFont typeface="Verdana"/>
              <a:buChar char="•"/>
            </a:pPr>
            <a:r>
              <a:rPr lang="nl-NL" sz="2400"/>
              <a:t>Correlations</a:t>
            </a:r>
            <a:endParaRPr/>
          </a:p>
          <a:p>
            <a:pPr indent="-342900" lvl="0" marL="342900" rtl="0" algn="l">
              <a:spcBef>
                <a:spcPts val="480"/>
              </a:spcBef>
              <a:spcAft>
                <a:spcPts val="0"/>
              </a:spcAft>
              <a:buClr>
                <a:srgbClr val="001C3D"/>
              </a:buClr>
              <a:buSzPts val="2400"/>
              <a:buFont typeface="Verdana"/>
              <a:buChar char="•"/>
            </a:pPr>
            <a:r>
              <a:rPr lang="nl-NL" sz="2400"/>
              <a:t>Extent</a:t>
            </a:r>
            <a:endParaRPr/>
          </a:p>
          <a:p>
            <a:pPr indent="-342900" lvl="0" marL="342900" rtl="0" algn="l">
              <a:spcBef>
                <a:spcPts val="480"/>
              </a:spcBef>
              <a:spcAft>
                <a:spcPts val="0"/>
              </a:spcAft>
              <a:buClr>
                <a:srgbClr val="001C3D"/>
              </a:buClr>
              <a:buSzPts val="2400"/>
              <a:buFont typeface="Verdana"/>
              <a:buChar char="•"/>
            </a:pPr>
            <a:r>
              <a:rPr lang="nl-NL" sz="2400"/>
              <a:t>Chance and risk</a:t>
            </a:r>
            <a:endParaRPr/>
          </a:p>
          <a:p>
            <a:pPr indent="-342900" lvl="0" marL="342900" rtl="0" algn="l">
              <a:spcBef>
                <a:spcPts val="480"/>
              </a:spcBef>
              <a:spcAft>
                <a:spcPts val="0"/>
              </a:spcAft>
              <a:buClr>
                <a:srgbClr val="001C3D"/>
              </a:buClr>
              <a:buSzPts val="2400"/>
              <a:buFont typeface="Verdana"/>
              <a:buChar char="•"/>
            </a:pPr>
            <a:r>
              <a:rPr lang="nl-NL" sz="2400"/>
              <a:t>Predictive</a:t>
            </a:r>
            <a:endParaRPr/>
          </a:p>
          <a:p>
            <a:pPr indent="-342900" lvl="0" marL="342900" rtl="0" algn="l">
              <a:spcBef>
                <a:spcPts val="480"/>
              </a:spcBef>
              <a:spcAft>
                <a:spcPts val="0"/>
              </a:spcAft>
              <a:buClr>
                <a:srgbClr val="001C3D"/>
              </a:buClr>
              <a:buSzPts val="2400"/>
              <a:buFont typeface="Verdana"/>
              <a:buChar char="•"/>
            </a:pPr>
            <a:r>
              <a:rPr lang="nl-NL" sz="2400"/>
              <a:t>Statistical</a:t>
            </a:r>
            <a:endParaRPr/>
          </a:p>
          <a:p>
            <a:pPr indent="-342900" lvl="0" marL="342900" rtl="0" algn="l">
              <a:spcBef>
                <a:spcPts val="480"/>
              </a:spcBef>
              <a:spcAft>
                <a:spcPts val="0"/>
              </a:spcAft>
              <a:buClr>
                <a:srgbClr val="001C3D"/>
              </a:buClr>
              <a:buSzPts val="2400"/>
              <a:buFont typeface="Verdana"/>
              <a:buChar char="•"/>
            </a:pPr>
            <a:r>
              <a:rPr lang="nl-NL" sz="2400"/>
              <a:t>Objectivist</a:t>
            </a:r>
            <a:endParaRPr/>
          </a:p>
          <a:p>
            <a:pPr indent="-165100" lvl="0" marL="342900" rtl="0" algn="l">
              <a:spcBef>
                <a:spcPts val="560"/>
              </a:spcBef>
              <a:spcAft>
                <a:spcPts val="0"/>
              </a:spcAft>
              <a:buClr>
                <a:srgbClr val="001C3D"/>
              </a:buClr>
              <a:buSzPts val="2800"/>
              <a:buFont typeface="Verdana"/>
              <a:buNone/>
            </a:pPr>
            <a:r>
              <a:t/>
            </a:r>
            <a:endParaRPr/>
          </a:p>
        </p:txBody>
      </p:sp>
      <p:sp>
        <p:nvSpPr>
          <p:cNvPr id="111" name="Google Shape;111;p9"/>
          <p:cNvSpPr/>
          <p:nvPr/>
        </p:nvSpPr>
        <p:spPr>
          <a:xfrm>
            <a:off x="467544" y="984019"/>
            <a:ext cx="304923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nl-NL" sz="3200" u="none" cap="none" strike="noStrike">
                <a:solidFill>
                  <a:srgbClr val="7030A0"/>
                </a:solidFill>
                <a:latin typeface="Verdana"/>
                <a:ea typeface="Verdana"/>
                <a:cs typeface="Verdana"/>
                <a:sym typeface="Verdana"/>
              </a:rPr>
              <a:t>Quantitative</a:t>
            </a:r>
            <a:endParaRPr b="1" sz="3200">
              <a:solidFill>
                <a:srgbClr val="001C3D"/>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2007-05-08T09:02:05Z</dcterms:created>
  <dc:creator>Vormgeversassociatie / Sjoerd Kulsdom</dc:creator>
</cp:coreProperties>
</file>