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94" r:id="rId2"/>
    <p:sldId id="317" r:id="rId3"/>
    <p:sldId id="318" r:id="rId4"/>
    <p:sldId id="320" r:id="rId5"/>
    <p:sldId id="321" r:id="rId6"/>
    <p:sldId id="327" r:id="rId7"/>
    <p:sldId id="329" r:id="rId8"/>
    <p:sldId id="328" r:id="rId9"/>
    <p:sldId id="296" r:id="rId10"/>
    <p:sldId id="297" r:id="rId11"/>
    <p:sldId id="330" r:id="rId12"/>
    <p:sldId id="337" r:id="rId13"/>
    <p:sldId id="338" r:id="rId14"/>
    <p:sldId id="339" r:id="rId15"/>
    <p:sldId id="340" r:id="rId16"/>
    <p:sldId id="341" r:id="rId17"/>
    <p:sldId id="361" r:id="rId18"/>
    <p:sldId id="342" r:id="rId19"/>
    <p:sldId id="343" r:id="rId20"/>
    <p:sldId id="344" r:id="rId21"/>
    <p:sldId id="345" r:id="rId22"/>
    <p:sldId id="346" r:id="rId23"/>
    <p:sldId id="347" r:id="rId24"/>
    <p:sldId id="348" r:id="rId25"/>
    <p:sldId id="349" r:id="rId26"/>
    <p:sldId id="350" r:id="rId27"/>
    <p:sldId id="351" r:id="rId28"/>
    <p:sldId id="352" r:id="rId29"/>
    <p:sldId id="353" r:id="rId30"/>
    <p:sldId id="354" r:id="rId31"/>
    <p:sldId id="355" r:id="rId32"/>
    <p:sldId id="356" r:id="rId33"/>
    <p:sldId id="357" r:id="rId34"/>
    <p:sldId id="358" r:id="rId35"/>
    <p:sldId id="359" r:id="rId36"/>
    <p:sldId id="360" r:id="rId37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8CBAD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10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110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01DD29-C402-4353-A0D2-9FD3E2EA70B9}" type="datetimeFigureOut">
              <a:rPr lang="en-US" smtClean="0"/>
              <a:t>5/17/2019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1934A8-D8B9-48AB-8274-1EC6081E3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457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b="1" u="sng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ข้อแนะนำ</a:t>
            </a:r>
          </a:p>
          <a:p>
            <a:r>
              <a:rPr lang="th-TH" b="1" u="none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ในข้อความเป้าหมายควรมีประเด็นคุณภาพสำคัญ</a:t>
            </a:r>
          </a:p>
          <a:p>
            <a:r>
              <a:rPr lang="th-TH" b="1" u="none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ประเด็นคุณภาพสำคัญควรครอบคลุมมิติคุณภาพต่างๆ</a:t>
            </a:r>
          </a:p>
          <a:p>
            <a:r>
              <a:rPr lang="th-TH" b="1" u="none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ประเด็นคุณภาพสำคัญมาจากมุมมองของผู้รับบริการและมุมมองของผู้ให้บริการ</a:t>
            </a:r>
          </a:p>
          <a:p>
            <a:r>
              <a:rPr lang="th-TH" b="1" u="sng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ประเด็นคุณภาพสำคัญตามมิติคุณภาพต่างๆ</a:t>
            </a:r>
            <a:r>
              <a:rPr lang="en-US" b="1" u="sng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b="1" u="sng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ที่ควรมี</a:t>
            </a:r>
          </a:p>
          <a:p>
            <a:r>
              <a:rPr lang="en-US" sz="1200" b="1" dirty="0" smtClean="0">
                <a:solidFill>
                  <a:srgbClr val="0000CC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People-centered:</a:t>
            </a:r>
            <a:r>
              <a:rPr lang="en-US" sz="1200" b="1" baseline="0" dirty="0" smtClean="0">
                <a:solidFill>
                  <a:srgbClr val="0000CC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sz="1200" b="0" dirty="0" smtClean="0">
                <a:solidFill>
                  <a:srgbClr val="0000CC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ใส่ใจ เคารพ อบอุ่น ดุจญาติมิตร พึงพอใจ สิทธิและศักดิ์ศรี</a:t>
            </a:r>
            <a:r>
              <a:rPr lang="en-US" sz="1200" b="0" dirty="0" smtClean="0">
                <a:solidFill>
                  <a:srgbClr val="0000CC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sz="1200" b="0" dirty="0" smtClean="0">
                <a:solidFill>
                  <a:srgbClr val="0000CC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มีส่วนร่วม ตอบสนองความต้องการ เกินความคาดหวัง</a:t>
            </a:r>
            <a:endParaRPr lang="en-US" sz="1200" b="0" dirty="0" smtClean="0">
              <a:solidFill>
                <a:srgbClr val="0000CC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 smtClean="0">
                <a:solidFill>
                  <a:srgbClr val="0000CC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Appropriateness:</a:t>
            </a:r>
            <a:r>
              <a:rPr lang="en-US" sz="1200" b="1" baseline="0" dirty="0" smtClean="0">
                <a:solidFill>
                  <a:srgbClr val="0000CC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sz="1200" b="0" dirty="0" smtClean="0">
                <a:solidFill>
                  <a:srgbClr val="0000CC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ได้มาตรฐาน ใช้หลักฐานวิชาการ</a:t>
            </a:r>
            <a:endParaRPr lang="en-US" sz="1200" b="0" dirty="0" smtClean="0">
              <a:solidFill>
                <a:srgbClr val="0000CC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 smtClean="0">
                <a:solidFill>
                  <a:srgbClr val="0000CC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Effectiveness: </a:t>
            </a:r>
            <a:r>
              <a:rPr lang="th-TH" sz="1200" b="0" dirty="0" smtClean="0">
                <a:solidFill>
                  <a:srgbClr val="0000CC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หาย ได้ผล มีคุณภาพชีวิต ฟื้นสภาพ รอดชีวิต ผลลัพธ์ดี</a:t>
            </a:r>
            <a:endParaRPr lang="en-US" sz="1200" b="0" dirty="0" smtClean="0">
              <a:solidFill>
                <a:srgbClr val="0000CC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 smtClean="0">
                <a:solidFill>
                  <a:srgbClr val="0000CC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Safety: </a:t>
            </a:r>
            <a:r>
              <a:rPr lang="th-TH" sz="1200" b="0" dirty="0" smtClean="0">
                <a:solidFill>
                  <a:srgbClr val="0000CC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ปลอดภัย ไม่เกิดภาวะแทรกซ้อน</a:t>
            </a:r>
            <a:endParaRPr lang="en-US" sz="1200" b="0" dirty="0" smtClean="0">
              <a:solidFill>
                <a:srgbClr val="0000CC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 smtClean="0">
                <a:solidFill>
                  <a:srgbClr val="0000CC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Efficiency: </a:t>
            </a:r>
            <a:r>
              <a:rPr lang="th-TH" sz="1200" b="0" dirty="0" smtClean="0">
                <a:solidFill>
                  <a:srgbClr val="0000CC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มีประสิทธิภาพ คุ้มค่า รวดเร็ว </a:t>
            </a:r>
            <a:endParaRPr lang="en-US" sz="1200" b="0" dirty="0" smtClean="0">
              <a:solidFill>
                <a:srgbClr val="0000CC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1200" b="1" u="sng" dirty="0" smtClean="0">
                <a:solidFill>
                  <a:srgbClr val="0000CC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ประเด็นคุณภาพสำคัญตามมิติคุณภาพอื่นๆ</a:t>
            </a:r>
            <a:r>
              <a:rPr lang="th-TH" sz="1200" b="1" u="sng" baseline="0" dirty="0" smtClean="0">
                <a:solidFill>
                  <a:srgbClr val="0000CC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ที่อาจมีเพิ่มเติม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baseline="0" dirty="0" smtClean="0">
                <a:solidFill>
                  <a:srgbClr val="0000CC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Access:</a:t>
            </a:r>
            <a:r>
              <a:rPr lang="th-TH" sz="1200" b="1" baseline="0" dirty="0" smtClean="0">
                <a:solidFill>
                  <a:srgbClr val="0000CC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sz="1200" b="0" baseline="0" dirty="0" smtClean="0">
                <a:solidFill>
                  <a:srgbClr val="0000CC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สะดวก รวดเร็ว</a:t>
            </a:r>
            <a:endParaRPr lang="en-US" sz="1200" b="0" baseline="0" dirty="0" smtClean="0">
              <a:solidFill>
                <a:srgbClr val="0000CC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baseline="0" dirty="0" smtClean="0">
                <a:solidFill>
                  <a:srgbClr val="0000CC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Continuity:</a:t>
            </a:r>
            <a:r>
              <a:rPr lang="th-TH" sz="1200" b="1" baseline="0" dirty="0" smtClean="0">
                <a:solidFill>
                  <a:srgbClr val="0000CC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sz="1200" b="0" baseline="0" dirty="0" smtClean="0">
                <a:solidFill>
                  <a:srgbClr val="0000CC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ต่อเนื่อง ไร้รอยต่อ</a:t>
            </a:r>
            <a:endParaRPr lang="en-US" sz="1200" b="0" dirty="0" smtClean="0">
              <a:solidFill>
                <a:srgbClr val="0000CC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>
              <a:solidFill>
                <a:srgbClr val="0000CC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 smtClean="0">
              <a:solidFill>
                <a:srgbClr val="0000CC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endParaRPr lang="en-US" sz="1200" b="0" dirty="0" smtClean="0">
              <a:solidFill>
                <a:srgbClr val="0000CC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13DA4-C678-43CD-ADEB-0E9EEA2C425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8333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b="1" dirty="0" smtClean="0"/>
              <a:t>ระบุบริการที่มีลักษณะใดลักษณะหนึ่งหรือหลายลักษณะต่อไปนี้</a:t>
            </a:r>
          </a:p>
          <a:p>
            <a:r>
              <a:rPr lang="th-TH" dirty="0" smtClean="0"/>
              <a:t>-เป็นผู้บุกเบิก</a:t>
            </a:r>
            <a:r>
              <a:rPr lang="th-TH" baseline="0" dirty="0" smtClean="0"/>
              <a:t> สร้างนวัตกรรม ดำเนินการเป็นแห่งแรกๆ ของประเทศ</a:t>
            </a:r>
          </a:p>
          <a:p>
            <a:r>
              <a:rPr lang="th-TH" baseline="0" dirty="0" smtClean="0"/>
              <a:t>-เป็นบริการที่ซับซ้อน หรือต้องอาศัยเทคโนโลยีขั้นสูง</a:t>
            </a:r>
          </a:p>
          <a:p>
            <a:r>
              <a:rPr lang="th-TH" baseline="0" dirty="0" smtClean="0"/>
              <a:t>-เป็นบริการที่ต้องอาศัยความร่วมมือมาบูรณาการจากสาขาต่างๆ</a:t>
            </a:r>
          </a:p>
          <a:p>
            <a:r>
              <a:rPr lang="th-TH" baseline="0" dirty="0" smtClean="0"/>
              <a:t>-เป็นบริการที่ได้รับการยอมรับว่าเป็นต้นแบบ มีผู้ต้องการมาเรียนรู้ เป็นที่ฝึกอบรม</a:t>
            </a:r>
          </a:p>
          <a:p>
            <a:r>
              <a:rPr lang="th-TH" baseline="0" dirty="0" smtClean="0"/>
              <a:t>-เป็นบริการที่มีผลงานที่ดีหรือเป็นเลิศ สามารถเทียบเคียงหรือทำได้ดีกว่าสถาบันอื่นในหรือนอกประเทศ</a:t>
            </a:r>
          </a:p>
          <a:p>
            <a:r>
              <a:rPr lang="th-TH" baseline="0" dirty="0" smtClean="0"/>
              <a:t>-เป็นบริการที่มีผู้รับบริการเป็นจำนวนมาก หรือมีสัดส่วนการตลาดค่อนข้างสูง</a:t>
            </a:r>
          </a:p>
          <a:p>
            <a:r>
              <a:rPr lang="th-TH" b="1" baseline="0" dirty="0" smtClean="0"/>
              <a:t>วิธีการใช้ตาราง</a:t>
            </a:r>
          </a:p>
          <a:p>
            <a:r>
              <a:rPr lang="th-TH" baseline="0" dirty="0" smtClean="0"/>
              <a:t>-ระบุชื่อบริการ (อาจจะเป็นโรค การผ่าตัด การทำหัตถการ หรืออื่นๆ) ในคอลัมน์แรก</a:t>
            </a:r>
          </a:p>
          <a:p>
            <a:r>
              <a:rPr lang="th-TH" baseline="0" dirty="0" smtClean="0"/>
              <a:t>-ทำเครื่องหมายถูกในคอลัมน์ที่เป็นลักษณะของบริการที่บริการนั้นเข้าข่ายอย่างน้อย </a:t>
            </a:r>
            <a:r>
              <a:rPr lang="en-US" baseline="0" dirty="0" smtClean="0"/>
              <a:t>1 </a:t>
            </a:r>
            <a:r>
              <a:rPr lang="th-TH" baseline="0" dirty="0" smtClean="0"/>
              <a:t>คอลัมน์</a:t>
            </a:r>
          </a:p>
          <a:p>
            <a:r>
              <a:rPr lang="th-TH" baseline="0" dirty="0" smtClean="0"/>
              <a:t>-อธิบายอย่างสั้นๆ ขยายความลักษณะของบริการที่ทำเครื่องหมายไว้</a:t>
            </a:r>
          </a:p>
          <a:p>
            <a:endParaRPr lang="th-TH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13DA4-C678-43CD-ADEB-0E9EEA2C425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1119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การใช้ประโยชน์จากค่านิยมหลักขององค์กร</a:t>
            </a:r>
            <a:r>
              <a:rPr lang="th-TH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ควรพิจารณาในแง่มุมต่อไปนี้</a:t>
            </a:r>
          </a:p>
          <a:p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มุ่งเรียนรู้</a:t>
            </a:r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: </a:t>
            </a:r>
            <a:r>
              <a:rPr lang="th-TH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เรียนรู้วิชาการ เรียนรู้จากงาน พัฒนาเป็น </a:t>
            </a:r>
            <a:r>
              <a:rPr lang="en-US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knowledge</a:t>
            </a:r>
            <a:r>
              <a:rPr lang="en-US" baseline="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worker</a:t>
            </a:r>
          </a:p>
          <a:p>
            <a:r>
              <a:rPr lang="th-TH" b="1" baseline="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คู่คุณธรรม</a:t>
            </a:r>
            <a:r>
              <a:rPr lang="en-US" b="1" baseline="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:</a:t>
            </a:r>
            <a:r>
              <a:rPr lang="en-US" baseline="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th-TH" baseline="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คุณธรรมของความเป็นมนุษย์ คุณธรรมของวิชาชีพ คุณธรรมขององค์กร</a:t>
            </a:r>
          </a:p>
          <a:p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ใฝคุณภาพ</a:t>
            </a:r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:</a:t>
            </a:r>
            <a:r>
              <a:rPr lang="en-US" b="1" baseline="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th-TH" baseline="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มุ่งเน้นผู้ป่วยและผู้รับผลงาน ใช้มาตรฐานวิชาชีพ พัฒนาอย่างต่อเนื่อง มุ่งเน้นผลลัพธ์ จัดการโดยใช้ข้อมูลจริง</a:t>
            </a:r>
          </a:p>
          <a:p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ร่วมสานภารกิจ</a:t>
            </a:r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:</a:t>
            </a:r>
            <a:r>
              <a:rPr lang="en-US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th-TH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ร่วมมือร่วมใจ ดูเป้าหมายร่วม</a:t>
            </a:r>
          </a:p>
          <a:p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คิดนอกกรอบ</a:t>
            </a:r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: </a:t>
            </a:r>
            <a:r>
              <a:rPr lang="th-TH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ใช้ความคิดสร้างสรรค์ มีนวัตกรรม</a:t>
            </a:r>
            <a:r>
              <a:rPr lang="th-TH" baseline="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มีความยืดหยุ่น</a:t>
            </a:r>
          </a:p>
          <a:p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รับผิดชอบสังคม</a:t>
            </a:r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:</a:t>
            </a:r>
            <a:r>
              <a:rPr lang="th-TH" b="1" baseline="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th-TH" baseline="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สนับสนุนพันธกิจสุขภาวะของสังคม การบำเพ็ญประโยชน์</a:t>
            </a:r>
            <a:r>
              <a:rPr lang="en-US" baseline="0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/CSR</a:t>
            </a:r>
            <a:endParaRPr lang="th-TH" dirty="0" smtClean="0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endParaRPr lang="en-US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ADF0F4-7CE6-4138-B1DE-24B8443EB25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43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th-TH" sz="1200" b="1" dirty="0" smtClean="0">
                <a:solidFill>
                  <a:srgbClr val="C00000"/>
                </a:solidFill>
                <a:latin typeface="BrowalliaUPC" panose="020B0604020202020204" pitchFamily="34" charset="-34"/>
                <a:ea typeface="Tahoma" panose="020B0604030504040204" pitchFamily="34" charset="0"/>
                <a:cs typeface="BrowalliaUPC" panose="020B0604020202020204" pitchFamily="34" charset="-34"/>
              </a:rPr>
              <a:t>ข้อได้เปรียบเชิงกลยุทธ์</a:t>
            </a:r>
            <a:r>
              <a:rPr lang="th-TH" sz="1200" b="0" dirty="0" smtClean="0">
                <a:solidFill>
                  <a:srgbClr val="C00000"/>
                </a:solidFill>
                <a:latin typeface="BrowalliaUPC" panose="020B0604020202020204" pitchFamily="34" charset="-34"/>
                <a:ea typeface="Tahoma" panose="020B0604030504040204" pitchFamily="34" charset="0"/>
                <a:cs typeface="BrowalliaUPC" panose="020B0604020202020204" pitchFamily="34" charset="-34"/>
              </a:rPr>
              <a:t> หมายถึง ความได้เปรียบในเชิงตลาดต่างๆ ที่เป็นตัวตัดสินว่าองค์กรจะประสบความสำเร็จในอนาคตหรือไม่ มาจาก</a:t>
            </a:r>
          </a:p>
          <a:p>
            <a:pPr marL="228600" indent="-228600" algn="l">
              <a:buAutoNum type="arabicParenBoth"/>
            </a:pPr>
            <a:r>
              <a:rPr lang="th-TH" sz="1200" b="0" dirty="0" smtClean="0">
                <a:solidFill>
                  <a:srgbClr val="C00000"/>
                </a:solidFill>
                <a:latin typeface="BrowalliaUPC" panose="020B0604020202020204" pitchFamily="34" charset="-34"/>
                <a:ea typeface="Tahoma" panose="020B0604030504040204" pitchFamily="34" charset="0"/>
                <a:cs typeface="BrowalliaUPC" panose="020B0604020202020204" pitchFamily="34" charset="-34"/>
              </a:rPr>
              <a:t>สมรรถนะหลักขององค์กร (</a:t>
            </a:r>
            <a:r>
              <a:rPr lang="en-US" sz="1200" b="0" dirty="0" smtClean="0">
                <a:solidFill>
                  <a:srgbClr val="C00000"/>
                </a:solidFill>
                <a:latin typeface="BrowalliaUPC" panose="020B0604020202020204" pitchFamily="34" charset="-34"/>
                <a:ea typeface="Tahoma" panose="020B0604030504040204" pitchFamily="34" charset="0"/>
                <a:cs typeface="BrowalliaUPC" panose="020B0604020202020204" pitchFamily="34" charset="-34"/>
              </a:rPr>
              <a:t>core competencies) </a:t>
            </a:r>
            <a:r>
              <a:rPr lang="th-TH" sz="1200" b="0" dirty="0" smtClean="0">
                <a:solidFill>
                  <a:srgbClr val="C00000"/>
                </a:solidFill>
                <a:latin typeface="BrowalliaUPC" panose="020B0604020202020204" pitchFamily="34" charset="-34"/>
                <a:ea typeface="Tahoma" panose="020B0604030504040204" pitchFamily="34" charset="0"/>
                <a:cs typeface="BrowalliaUPC" panose="020B0604020202020204" pitchFamily="34" charset="-34"/>
              </a:rPr>
              <a:t>ที่มุ่งเน้นการสร้างและเพิ่มพูนขีดความสามารถภายในขององค์กร </a:t>
            </a:r>
          </a:p>
          <a:p>
            <a:pPr marL="0" indent="0" algn="l">
              <a:buNone/>
            </a:pPr>
            <a:r>
              <a:rPr lang="th-TH" sz="1200" b="0" dirty="0" smtClean="0">
                <a:solidFill>
                  <a:srgbClr val="C00000"/>
                </a:solidFill>
                <a:latin typeface="BrowalliaUPC" panose="020B0604020202020204" pitchFamily="34" charset="-34"/>
                <a:ea typeface="Tahoma" panose="020B0604030504040204" pitchFamily="34" charset="0"/>
                <a:cs typeface="BrowalliaUPC" panose="020B0604020202020204" pitchFamily="34" charset="-34"/>
              </a:rPr>
              <a:t>(2) ทรัพยากรภายนอกที่สำคัญในเชิงกลยุทธ์ ซึ่งเกิดจากการปรับและใช้ประโยชน์จากความสัมพันธ์กับองค์กรภายนอกและกับพันธมิตร</a:t>
            </a:r>
          </a:p>
          <a:p>
            <a:pPr algn="l"/>
            <a:r>
              <a:rPr lang="th-TH" sz="1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ความท้าทายเชิงกลยุทธ์</a:t>
            </a:r>
            <a:r>
              <a:rPr lang="th-TH" sz="1200" b="1" baseline="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200" b="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หมายถึง แรงกดดันต่างๆ ที่มีผลอย่างชัดเจนต่อความสำเร็จในอนาคตขององค์กร </a:t>
            </a:r>
          </a:p>
          <a:p>
            <a:pPr algn="l"/>
            <a:r>
              <a:rPr lang="th-TH" sz="1200" b="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-ความท้าทายเชิงกลยุทธ์ภายนอกอาจเกี่ยวกับความต้องการหรือความคาดหวังของลูกค้าหรือตลาด รวมทั้งการเปลี่ยนแปลงของผลิตภัณฑ์หรือเทคโนโลยี รวมถึงความเสี่ยงด้านการเงิน สังคมและความเสี่ยงหรือความต้องการอื่นๆ </a:t>
            </a:r>
          </a:p>
          <a:p>
            <a:pPr algn="l"/>
            <a:r>
              <a:rPr lang="th-TH" sz="1200" b="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-ความท้าทายเชิงกลยุทธ์ภายใน อาจเกี่ยวกับขีดความสามารถขององค์กร หรือทรัพยากรบุคคลและทรัพยากรอื่นๆ ขององค์กร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12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โอกาสเชิงกลยุทธ์</a:t>
            </a:r>
            <a:r>
              <a:rPr lang="th-TH" sz="1200" b="0" baseline="0" dirty="0" smtClean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r>
              <a:rPr lang="th-TH" sz="1200" b="0" dirty="0" smtClean="0">
                <a:solidFill>
                  <a:srgbClr val="C00000"/>
                </a:solidFill>
                <a:latin typeface="arial" panose="020B0604020202020204" pitchFamily="34" charset="0"/>
              </a:rPr>
              <a:t>หมายถึง ภาพอนาคตที่เกิดจากการคิดนอกกรอบ การระดมสมอง การใช้ประโยชน์จากความบังเอิญ กระบวนการวิจัยและสร้างนวัตกรรม การประมาณการอย่างฉีกแนวจากสภาพปัจจุบัน และแนวทางอื่น ๆ เพื่อมองอนาคตที่แตกต่างออกไปจากเดิม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12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การนำโอกาสเชิงกลยุทธ์</a:t>
            </a:r>
            <a:r>
              <a:rPr lang="th-TH" sz="1200" b="1" baseline="0" dirty="0" smtClean="0">
                <a:solidFill>
                  <a:srgbClr val="C00000"/>
                </a:solidFill>
                <a:latin typeface="arial" panose="020B0604020202020204" pitchFamily="34" charset="0"/>
              </a:rPr>
              <a:t>มาดำเนินการ</a:t>
            </a:r>
            <a:r>
              <a:rPr lang="th-TH" sz="1200" b="0" baseline="0" dirty="0" smtClean="0">
                <a:solidFill>
                  <a:srgbClr val="C00000"/>
                </a:solidFill>
                <a:latin typeface="arial" panose="020B0604020202020204" pitchFamily="34" charset="0"/>
              </a:rPr>
              <a:t> จะต้องเลือกโอกาสมาสร้างนวัตกรรมโดยพิจารณาผลได้และความเสี่ยงอย่างรอบคอบ (</a:t>
            </a:r>
            <a:r>
              <a:rPr lang="en-US" sz="1200" b="0" baseline="0" dirty="0" smtClean="0">
                <a:solidFill>
                  <a:srgbClr val="C00000"/>
                </a:solidFill>
                <a:latin typeface="arial" panose="020B0604020202020204" pitchFamily="34" charset="0"/>
              </a:rPr>
              <a:t>intelligent risk</a:t>
            </a:r>
            <a:r>
              <a:rPr lang="th-TH" sz="1200" b="0" baseline="0" dirty="0" smtClean="0">
                <a:solidFill>
                  <a:schemeClr val="tx1"/>
                </a:solidFill>
                <a:latin typeface="+mn-lt"/>
              </a:rPr>
              <a:t>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dirty="0" smtClean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13DA4-C678-43CD-ADEB-0E9EEA2C425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347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AFFC-4D6F-45A2-8737-808DDB51B421}" type="datetimeFigureOut">
              <a:rPr lang="th-TH" smtClean="0"/>
              <a:pPr/>
              <a:t>17/05/62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DE2A2-1B51-4E36-B7B2-DA2C4EAAD16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51458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AFFC-4D6F-45A2-8737-808DDB51B421}" type="datetimeFigureOut">
              <a:rPr lang="th-TH" smtClean="0"/>
              <a:pPr/>
              <a:t>17/05/62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DE2A2-1B51-4E36-B7B2-DA2C4EAAD16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21957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AFFC-4D6F-45A2-8737-808DDB51B421}" type="datetimeFigureOut">
              <a:rPr lang="th-TH" smtClean="0"/>
              <a:pPr/>
              <a:t>17/05/62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DE2A2-1B51-4E36-B7B2-DA2C4EAAD16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35787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AFFC-4D6F-45A2-8737-808DDB51B421}" type="datetimeFigureOut">
              <a:rPr lang="th-TH" smtClean="0"/>
              <a:pPr/>
              <a:t>17/05/62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DE2A2-1B51-4E36-B7B2-DA2C4EAAD16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45075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AFFC-4D6F-45A2-8737-808DDB51B421}" type="datetimeFigureOut">
              <a:rPr lang="th-TH" smtClean="0"/>
              <a:pPr/>
              <a:t>17/05/62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DE2A2-1B51-4E36-B7B2-DA2C4EAAD16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35487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AFFC-4D6F-45A2-8737-808DDB51B421}" type="datetimeFigureOut">
              <a:rPr lang="th-TH" smtClean="0"/>
              <a:pPr/>
              <a:t>17/05/62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DE2A2-1B51-4E36-B7B2-DA2C4EAAD16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91058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AFFC-4D6F-45A2-8737-808DDB51B421}" type="datetimeFigureOut">
              <a:rPr lang="th-TH" smtClean="0"/>
              <a:pPr/>
              <a:t>17/05/62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DE2A2-1B51-4E36-B7B2-DA2C4EAAD16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64038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AFFC-4D6F-45A2-8737-808DDB51B421}" type="datetimeFigureOut">
              <a:rPr lang="th-TH" smtClean="0"/>
              <a:pPr/>
              <a:t>17/05/62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DE2A2-1B51-4E36-B7B2-DA2C4EAAD16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44648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AFFC-4D6F-45A2-8737-808DDB51B421}" type="datetimeFigureOut">
              <a:rPr lang="th-TH" smtClean="0"/>
              <a:pPr/>
              <a:t>17/05/62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DE2A2-1B51-4E36-B7B2-DA2C4EAAD16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4075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AFFC-4D6F-45A2-8737-808DDB51B421}" type="datetimeFigureOut">
              <a:rPr lang="th-TH" smtClean="0"/>
              <a:pPr/>
              <a:t>17/05/62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DE2A2-1B51-4E36-B7B2-DA2C4EAAD16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72926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AFFC-4D6F-45A2-8737-808DDB51B421}" type="datetimeFigureOut">
              <a:rPr lang="th-TH" smtClean="0"/>
              <a:pPr/>
              <a:t>17/05/62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DE2A2-1B51-4E36-B7B2-DA2C4EAAD16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53664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FAFFC-4D6F-45A2-8737-808DDB51B421}" type="datetimeFigureOut">
              <a:rPr lang="th-TH" smtClean="0"/>
              <a:pPr/>
              <a:t>17/05/62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DE2A2-1B51-4E36-B7B2-DA2C4EAAD16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474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326571" y="619244"/>
            <a:ext cx="5343129" cy="24929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Clinical Service Profile</a:t>
            </a:r>
            <a:endParaRPr lang="th-TH" sz="3600" b="1" dirty="0" smtClean="0">
              <a:solidFill>
                <a:srgbClr val="00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2400" dirty="0" smtClean="0"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algn="ctr"/>
            <a:r>
              <a:rPr lang="th-TH" sz="24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สาขาบริการ </a:t>
            </a:r>
            <a:r>
              <a:rPr lang="th-TH" sz="2400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.....................................</a:t>
            </a:r>
          </a:p>
          <a:p>
            <a:pPr algn="ctr"/>
            <a:r>
              <a:rPr lang="th-TH" sz="2400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.</a:t>
            </a:r>
            <a:r>
              <a:rPr lang="th-TH" sz="24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ภาควิชา/ต้น</a:t>
            </a:r>
            <a:r>
              <a:rPr lang="th-TH" sz="2400" b="1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สังกัด </a:t>
            </a:r>
            <a:r>
              <a:rPr lang="th-TH" sz="2400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.................................</a:t>
            </a:r>
          </a:p>
          <a:p>
            <a:pPr algn="ctr"/>
            <a:r>
              <a:rPr lang="th-TH" sz="2400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คณะแพทยศาสตร์โรงพยาบาลรามาธิบดี</a:t>
            </a:r>
          </a:p>
          <a:p>
            <a:pPr algn="ctr"/>
            <a:endParaRPr lang="th-TH" sz="2400" dirty="0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353056" y="3755137"/>
            <a:ext cx="7559040" cy="1877567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  <a:spcBef>
                <a:spcPts val="300"/>
              </a:spcBef>
            </a:pPr>
            <a:r>
              <a:rPr lang="en-US" sz="4800" b="1" dirty="0" smtClean="0">
                <a:solidFill>
                  <a:srgbClr val="00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 I</a:t>
            </a:r>
            <a:br>
              <a:rPr lang="en-US" sz="4800" b="1" dirty="0" smtClean="0">
                <a:solidFill>
                  <a:srgbClr val="00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4800" b="1" dirty="0" smtClean="0">
                <a:solidFill>
                  <a:srgbClr val="00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Purpose &amp; Overview</a:t>
            </a:r>
            <a:endParaRPr lang="th-TH" sz="4800" b="1" dirty="0">
              <a:solidFill>
                <a:srgbClr val="00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79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813950" y="254339"/>
            <a:ext cx="4769575" cy="5616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2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ตัวชี้วัดของ</a:t>
            </a:r>
            <a:r>
              <a:rPr lang="en-US" altLang="en-US" sz="32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 CLT/PCT</a:t>
            </a:r>
            <a:r>
              <a:rPr lang="th-TH" altLang="en-US" sz="32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 ตามมิติคุณภาพ</a:t>
            </a:r>
            <a:endParaRPr lang="en-US" altLang="en-US" sz="3200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91663"/>
              </p:ext>
            </p:extLst>
          </p:nvPr>
        </p:nvGraphicFramePr>
        <p:xfrm>
          <a:off x="585214" y="980629"/>
          <a:ext cx="10972801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3832">
                  <a:extLst>
                    <a:ext uri="{9D8B030D-6E8A-4147-A177-3AD203B41FA5}">
                      <a16:colId xmlns:a16="http://schemas.microsoft.com/office/drawing/2014/main" xmlns="" val="1433615822"/>
                    </a:ext>
                  </a:extLst>
                </a:gridCol>
                <a:gridCol w="1179871">
                  <a:extLst>
                    <a:ext uri="{9D8B030D-6E8A-4147-A177-3AD203B41FA5}">
                      <a16:colId xmlns:a16="http://schemas.microsoft.com/office/drawing/2014/main" xmlns="" val="358496683"/>
                    </a:ext>
                  </a:extLst>
                </a:gridCol>
                <a:gridCol w="1179871">
                  <a:extLst>
                    <a:ext uri="{9D8B030D-6E8A-4147-A177-3AD203B41FA5}">
                      <a16:colId xmlns:a16="http://schemas.microsoft.com/office/drawing/2014/main" xmlns="" val="1227165852"/>
                    </a:ext>
                  </a:extLst>
                </a:gridCol>
                <a:gridCol w="1335478">
                  <a:extLst>
                    <a:ext uri="{9D8B030D-6E8A-4147-A177-3AD203B41FA5}">
                      <a16:colId xmlns:a16="http://schemas.microsoft.com/office/drawing/2014/main" xmlns="" val="2718931841"/>
                    </a:ext>
                  </a:extLst>
                </a:gridCol>
                <a:gridCol w="1109431">
                  <a:extLst>
                    <a:ext uri="{9D8B030D-6E8A-4147-A177-3AD203B41FA5}">
                      <a16:colId xmlns:a16="http://schemas.microsoft.com/office/drawing/2014/main" xmlns="" val="2628046237"/>
                    </a:ext>
                  </a:extLst>
                </a:gridCol>
                <a:gridCol w="1094705">
                  <a:extLst>
                    <a:ext uri="{9D8B030D-6E8A-4147-A177-3AD203B41FA5}">
                      <a16:colId xmlns:a16="http://schemas.microsoft.com/office/drawing/2014/main" xmlns="" val="2115706344"/>
                    </a:ext>
                  </a:extLst>
                </a:gridCol>
                <a:gridCol w="1179871">
                  <a:extLst>
                    <a:ext uri="{9D8B030D-6E8A-4147-A177-3AD203B41FA5}">
                      <a16:colId xmlns:a16="http://schemas.microsoft.com/office/drawing/2014/main" xmlns="" val="1154659390"/>
                    </a:ext>
                  </a:extLst>
                </a:gridCol>
                <a:gridCol w="1179871">
                  <a:extLst>
                    <a:ext uri="{9D8B030D-6E8A-4147-A177-3AD203B41FA5}">
                      <a16:colId xmlns:a16="http://schemas.microsoft.com/office/drawing/2014/main" xmlns="" val="3747536143"/>
                    </a:ext>
                  </a:extLst>
                </a:gridCol>
                <a:gridCol w="1179871">
                  <a:extLst>
                    <a:ext uri="{9D8B030D-6E8A-4147-A177-3AD203B41FA5}">
                      <a16:colId xmlns:a16="http://schemas.microsoft.com/office/drawing/2014/main" xmlns="" val="32852827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โรค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Access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Continuity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Appropriate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Effective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Efficient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Safe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People-centered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Health promotion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55643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88585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22716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93182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23715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58651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4539868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689392" y="6334780"/>
            <a:ext cx="70054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000" dirty="0">
                <a:latin typeface="BrowalliaUPC" panose="020B0604020202020204" pitchFamily="34" charset="-34"/>
                <a:cs typeface="BrowalliaUPC" panose="020B0604020202020204" pitchFamily="34" charset="-34"/>
              </a:rPr>
              <a:t>คัดลอกโรคสำคัญจากตารางในแผ่นที่ </a:t>
            </a:r>
            <a:r>
              <a:rPr lang="en-US" sz="2000" dirty="0">
                <a:latin typeface="BrowalliaUPC" panose="020B0604020202020204" pitchFamily="34" charset="-34"/>
                <a:cs typeface="BrowalliaUPC" panose="020B0604020202020204" pitchFamily="34" charset="-34"/>
              </a:rPr>
              <a:t>2 </a:t>
            </a:r>
            <a:r>
              <a:rPr lang="th-TH" sz="2000" dirty="0">
                <a:latin typeface="BrowalliaUPC" panose="020B0604020202020204" pitchFamily="34" charset="-34"/>
                <a:cs typeface="BrowalliaUPC" panose="020B0604020202020204" pitchFamily="34" charset="-34"/>
              </a:rPr>
              <a:t>ระบตัวชี้วัดของแต่ละโรคโดยจำแนกตามมิติคุณภาพต่างๆ</a:t>
            </a:r>
          </a:p>
        </p:txBody>
      </p:sp>
      <p:sp>
        <p:nvSpPr>
          <p:cNvPr id="6" name="5-Point Star 5"/>
          <p:cNvSpPr/>
          <p:nvPr/>
        </p:nvSpPr>
        <p:spPr>
          <a:xfrm>
            <a:off x="368490" y="163774"/>
            <a:ext cx="968991" cy="721575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46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707135" y="666530"/>
          <a:ext cx="10789917" cy="65987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2817">
                  <a:extLst>
                    <a:ext uri="{9D8B030D-6E8A-4147-A177-3AD203B41FA5}">
                      <a16:colId xmlns:a16="http://schemas.microsoft.com/office/drawing/2014/main" xmlns="" val="1433615822"/>
                    </a:ext>
                  </a:extLst>
                </a:gridCol>
                <a:gridCol w="935300">
                  <a:extLst>
                    <a:ext uri="{9D8B030D-6E8A-4147-A177-3AD203B41FA5}">
                      <a16:colId xmlns:a16="http://schemas.microsoft.com/office/drawing/2014/main" xmlns="" val="358496683"/>
                    </a:ext>
                  </a:extLst>
                </a:gridCol>
                <a:gridCol w="935300">
                  <a:extLst>
                    <a:ext uri="{9D8B030D-6E8A-4147-A177-3AD203B41FA5}">
                      <a16:colId xmlns:a16="http://schemas.microsoft.com/office/drawing/2014/main" xmlns="" val="2718931841"/>
                    </a:ext>
                  </a:extLst>
                </a:gridCol>
                <a:gridCol w="935300">
                  <a:extLst>
                    <a:ext uri="{9D8B030D-6E8A-4147-A177-3AD203B41FA5}">
                      <a16:colId xmlns:a16="http://schemas.microsoft.com/office/drawing/2014/main" xmlns="" val="2628046237"/>
                    </a:ext>
                  </a:extLst>
                </a:gridCol>
                <a:gridCol w="935300">
                  <a:extLst>
                    <a:ext uri="{9D8B030D-6E8A-4147-A177-3AD203B41FA5}">
                      <a16:colId xmlns:a16="http://schemas.microsoft.com/office/drawing/2014/main" xmlns="" val="2115706344"/>
                    </a:ext>
                  </a:extLst>
                </a:gridCol>
                <a:gridCol w="935300">
                  <a:extLst>
                    <a:ext uri="{9D8B030D-6E8A-4147-A177-3AD203B41FA5}">
                      <a16:colId xmlns:a16="http://schemas.microsoft.com/office/drawing/2014/main" xmlns="" val="1154659390"/>
                    </a:ext>
                  </a:extLst>
                </a:gridCol>
                <a:gridCol w="935300">
                  <a:extLst>
                    <a:ext uri="{9D8B030D-6E8A-4147-A177-3AD203B41FA5}">
                      <a16:colId xmlns:a16="http://schemas.microsoft.com/office/drawing/2014/main" xmlns="" val="3747536143"/>
                    </a:ext>
                  </a:extLst>
                </a:gridCol>
                <a:gridCol w="935300">
                  <a:extLst>
                    <a:ext uri="{9D8B030D-6E8A-4147-A177-3AD203B41FA5}">
                      <a16:colId xmlns:a16="http://schemas.microsoft.com/office/drawing/2014/main" xmlns="" val="3285282745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ตัวชี้วัด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หน่วย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ผลลัพธ์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เป้าหมายปัจจุบัน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04525029"/>
                  </a:ext>
                </a:extLst>
              </a:tr>
              <a:tr h="294451"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2557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2558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2559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2560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2561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55643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มิติการเข้าถึง</a:t>
                      </a:r>
                      <a:endParaRPr lang="en-US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88585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22716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มิติความต่อเนื่อง</a:t>
                      </a:r>
                      <a:endParaRPr lang="en-US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93182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23715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มิติความเหมาะสม </a:t>
                      </a:r>
                      <a:r>
                        <a:rPr lang="th-TH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(วัดการปฏิบัติตามสิ่งที่ควรทำ/</a:t>
                      </a:r>
                      <a:r>
                        <a:rPr lang="en-US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guideline</a:t>
                      </a:r>
                      <a:r>
                        <a:rPr lang="th-TH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</a:t>
                      </a:r>
                      <a:endParaRPr lang="en-US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58651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4539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มิติประสิทธิผล </a:t>
                      </a:r>
                      <a:r>
                        <a:rPr lang="th-TH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(เปรียบเทียบกับเป้าหมายการดูแลรักษา)</a:t>
                      </a:r>
                      <a:endParaRPr lang="en-US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605663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79265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มิติประสิทธิภาพ </a:t>
                      </a:r>
                      <a:r>
                        <a:rPr lang="th-TH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(เทียบผลที่ได้กับทรัพยากรที่ใช้)</a:t>
                      </a:r>
                      <a:endParaRPr lang="en-US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042788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99655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มิติความปลอดภัย </a:t>
                      </a:r>
                      <a:r>
                        <a:rPr lang="th-TH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(ดูใน </a:t>
                      </a:r>
                      <a:r>
                        <a:rPr lang="en-US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PSG </a:t>
                      </a:r>
                      <a:r>
                        <a:rPr lang="th-TH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ร่วมด้วย)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53555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370402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มิติคนเป็นศูนย์กลาง </a:t>
                      </a:r>
                      <a:r>
                        <a:rPr lang="th-TH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(ความพึงพอใจ ความผูกพัน)</a:t>
                      </a:r>
                      <a:endParaRPr lang="en-US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67826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37567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การสร้างเสริมสุขภาพ</a:t>
                      </a:r>
                      <a:endParaRPr lang="en-US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947571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14257388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671576" y="86847"/>
            <a:ext cx="3054361" cy="5309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ผลการดูแลผู้ป่วยที่สำคัญ</a:t>
            </a:r>
            <a:endParaRPr lang="en-US" altLang="en-US" sz="3000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3821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40864" y="926593"/>
            <a:ext cx="7559040" cy="2302954"/>
          </a:xfrm>
        </p:spPr>
        <p:txBody>
          <a:bodyPr>
            <a:normAutofit fontScale="90000"/>
          </a:bodyPr>
          <a:lstStyle/>
          <a:p>
            <a:pPr>
              <a:lnSpc>
                <a:spcPct val="110000"/>
              </a:lnSpc>
              <a:spcBef>
                <a:spcPts val="300"/>
              </a:spcBef>
            </a:pPr>
            <a:r>
              <a:rPr lang="en-US" sz="4800" b="1" dirty="0" smtClean="0">
                <a:solidFill>
                  <a:srgbClr val="00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 III</a:t>
            </a:r>
            <a:br>
              <a:rPr lang="en-US" sz="4800" b="1" dirty="0" smtClean="0">
                <a:solidFill>
                  <a:srgbClr val="00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4800" b="1" dirty="0" smtClean="0">
                <a:solidFill>
                  <a:srgbClr val="00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Quality &amp; Safety Practice</a:t>
            </a:r>
            <a:br>
              <a:rPr lang="en-US" sz="4800" b="1" dirty="0" smtClean="0">
                <a:solidFill>
                  <a:srgbClr val="00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4800" b="1" dirty="0" smtClean="0">
                <a:solidFill>
                  <a:srgbClr val="00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Patient Care Process</a:t>
            </a:r>
            <a:endParaRPr lang="th-TH" sz="4800" b="1" dirty="0">
              <a:solidFill>
                <a:srgbClr val="00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1371" y="3846422"/>
            <a:ext cx="575696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1775" indent="-231775">
              <a:buFont typeface="Arial" panose="020B0604020202020204" pitchFamily="34" charset="0"/>
              <a:buChar char="•"/>
            </a:pPr>
            <a:r>
              <a:rPr lang="th-TH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ในส่วนนี้เป็นการระบุวิธีการ, </a:t>
            </a:r>
            <a:r>
              <a:rPr lang="en-US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good practice, </a:t>
            </a:r>
            <a:r>
              <a:rPr lang="th-TH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หรือนวัตกรรมที่ทีมใช้ในการดูแลผู้ป่วยในแต่ละขั้นตอน</a:t>
            </a:r>
          </a:p>
          <a:p>
            <a:pPr marL="231775" indent="-231775">
              <a:buFont typeface="Arial" panose="020B0604020202020204" pitchFamily="34" charset="0"/>
              <a:buChar char="•"/>
            </a:pPr>
            <a:r>
              <a:rPr lang="th-TH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โดยเน้นในจุดที่มีความเฉพาะหรือเป็นเอกลักษณ์ของผู้ป่วยที่ทีมรับผิดชอบ</a:t>
            </a:r>
          </a:p>
          <a:p>
            <a:pPr marL="231775" indent="-231775">
              <a:buFont typeface="Arial" panose="020B0604020202020204" pitchFamily="34" charset="0"/>
              <a:buChar char="•"/>
            </a:pPr>
            <a:r>
              <a:rPr lang="th-TH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เป็นส่วนที่มาทดแทน </a:t>
            </a:r>
            <a:r>
              <a:rPr lang="en-US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template “Proxy Disease”</a:t>
            </a:r>
            <a:endParaRPr lang="th-TH" dirty="0" smtClean="0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6016" y="3802619"/>
            <a:ext cx="4072128" cy="2290572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 flipV="1">
            <a:off x="6803136" y="3846422"/>
            <a:ext cx="4108704" cy="233492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742176" y="3846422"/>
            <a:ext cx="4315968" cy="237872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5-Point Star 6"/>
          <p:cNvSpPr/>
          <p:nvPr/>
        </p:nvSpPr>
        <p:spPr>
          <a:xfrm>
            <a:off x="368490" y="150126"/>
            <a:ext cx="968991" cy="721575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98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82117" y="2180921"/>
            <a:ext cx="21267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บริการที่จำเป็นสำหรับชุมชนที่รับผิดชอบ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50331" y="216228"/>
            <a:ext cx="5675161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III-</a:t>
            </a:r>
            <a:r>
              <a:rPr lang="en-US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1</a:t>
            </a:r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การเข้าถึงและเข้ารับบริการ</a:t>
            </a:r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(Access &amp; Entry)</a:t>
            </a:r>
            <a:endParaRPr lang="th-TH" b="1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39394" y="2830065"/>
            <a:ext cx="1378017" cy="1015663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Access to Essential Services</a:t>
            </a:r>
            <a:endParaRPr lang="th-TH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616822" y="1521433"/>
            <a:ext cx="2025489" cy="707886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Provision of Essential Services</a:t>
            </a:r>
            <a:endParaRPr lang="th-TH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632742" y="3134869"/>
            <a:ext cx="2025489" cy="400110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Reduce Barriers</a:t>
            </a:r>
            <a:endParaRPr lang="th-TH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648662" y="4496170"/>
            <a:ext cx="2025489" cy="707886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Alternative Access</a:t>
            </a:r>
            <a:endParaRPr lang="th-TH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4890856" y="2670839"/>
            <a:ext cx="1455352" cy="1323439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Initial Assessment</a:t>
            </a:r>
            <a:r>
              <a:rPr lang="th-TH" sz="2000" dirty="0" smtClean="0"/>
              <a:t> </a:t>
            </a:r>
            <a:r>
              <a:rPr lang="en-US" sz="2000" dirty="0" smtClean="0"/>
              <a:t>&amp; Prompt Response</a:t>
            </a:r>
            <a:endParaRPr lang="th-TH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7035911" y="3778583"/>
            <a:ext cx="1451545" cy="707886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Informed Consent</a:t>
            </a:r>
            <a:endParaRPr lang="th-TH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9401445" y="2987095"/>
            <a:ext cx="2025489" cy="707886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Entry to Intensive Service</a:t>
            </a:r>
            <a:endParaRPr lang="th-TH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9415088" y="4431879"/>
            <a:ext cx="2025489" cy="707886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Entry to General Service</a:t>
            </a:r>
            <a:endParaRPr lang="th-TH" sz="2000" dirty="0"/>
          </a:p>
        </p:txBody>
      </p:sp>
      <p:cxnSp>
        <p:nvCxnSpPr>
          <p:cNvPr id="14" name="Elbow Connector 13"/>
          <p:cNvCxnSpPr>
            <a:stCxn id="6" idx="3"/>
            <a:endCxn id="5" idx="1"/>
          </p:cNvCxnSpPr>
          <p:nvPr/>
        </p:nvCxnSpPr>
        <p:spPr>
          <a:xfrm>
            <a:off x="2642311" y="1875376"/>
            <a:ext cx="497083" cy="146252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>
            <a:stCxn id="7" idx="3"/>
            <a:endCxn id="5" idx="1"/>
          </p:cNvCxnSpPr>
          <p:nvPr/>
        </p:nvCxnSpPr>
        <p:spPr>
          <a:xfrm>
            <a:off x="2658231" y="3334924"/>
            <a:ext cx="481163" cy="297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stCxn id="8" idx="3"/>
            <a:endCxn id="5" idx="1"/>
          </p:cNvCxnSpPr>
          <p:nvPr/>
        </p:nvCxnSpPr>
        <p:spPr>
          <a:xfrm flipV="1">
            <a:off x="2674151" y="3337897"/>
            <a:ext cx="465243" cy="151221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5" idx="3"/>
            <a:endCxn id="9" idx="1"/>
          </p:cNvCxnSpPr>
          <p:nvPr/>
        </p:nvCxnSpPr>
        <p:spPr>
          <a:xfrm flipV="1">
            <a:off x="4517411" y="3332559"/>
            <a:ext cx="373445" cy="53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/>
          <p:cNvCxnSpPr>
            <a:stCxn id="9" idx="3"/>
            <a:endCxn id="10" idx="1"/>
          </p:cNvCxnSpPr>
          <p:nvPr/>
        </p:nvCxnSpPr>
        <p:spPr>
          <a:xfrm>
            <a:off x="6346208" y="3332559"/>
            <a:ext cx="689703" cy="79996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024535" y="2197715"/>
            <a:ext cx="1451545" cy="400110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Refer</a:t>
            </a:r>
            <a:endParaRPr lang="th-TH" sz="2000" dirty="0"/>
          </a:p>
        </p:txBody>
      </p:sp>
      <p:cxnSp>
        <p:nvCxnSpPr>
          <p:cNvPr id="34" name="Elbow Connector 33"/>
          <p:cNvCxnSpPr>
            <a:stCxn id="9" idx="3"/>
            <a:endCxn id="32" idx="1"/>
          </p:cNvCxnSpPr>
          <p:nvPr/>
        </p:nvCxnSpPr>
        <p:spPr>
          <a:xfrm flipV="1">
            <a:off x="6346208" y="2397770"/>
            <a:ext cx="678327" cy="93478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10" idx="3"/>
            <a:endCxn id="11" idx="1"/>
          </p:cNvCxnSpPr>
          <p:nvPr/>
        </p:nvCxnSpPr>
        <p:spPr>
          <a:xfrm flipV="1">
            <a:off x="8487456" y="3341038"/>
            <a:ext cx="913989" cy="79148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>
            <a:stCxn id="10" idx="3"/>
            <a:endCxn id="12" idx="1"/>
          </p:cNvCxnSpPr>
          <p:nvPr/>
        </p:nvCxnSpPr>
        <p:spPr>
          <a:xfrm>
            <a:off x="8487456" y="4132526"/>
            <a:ext cx="927632" cy="65329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13701" y="5192872"/>
            <a:ext cx="24514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การใช้ทางเลือกต่างๆ เพื่อเพิ่มการเข้าถึงอย่างเต็มศักยภาพ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82116" y="3477543"/>
            <a:ext cx="21017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การลดอุปสรรคต่อการเข้าถึงต่างๆ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897468" y="3810276"/>
            <a:ext cx="187674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ยังมีความต้องการที่จำเป็นอะไรที่มีปัญหาในการเข้าถึง</a:t>
            </a:r>
          </a:p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ระยะเวลารอคอยเป็นที่ยอมรับหรือไม่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346208" y="1453838"/>
            <a:ext cx="26792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ผู้ป่วยที่ได้ส่งต่อ ได้รับการประเมิน ดูแลเบื้องต้น ประสาน รพ.ที่จะส่งต่อ และเคลื่อนย้าย อย่างเหมาะสม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681665" y="4469108"/>
            <a:ext cx="22696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การให้ข้อมูลและขอความยินยอมที่ต้องเน้นเป็นพิเศษ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9468224" y="2412438"/>
            <a:ext cx="187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การรับผู้ป่วยเข้าไว้ใน </a:t>
            </a:r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ICU </a:t>
            </a:r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อย่างเหมาะสม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9314688" y="5207978"/>
            <a:ext cx="205447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ประสิทธิภาพของการรับผู้ป่วยไว้ดูแลใน รพ. </a:t>
            </a:r>
          </a:p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รวมทั้งการ </a:t>
            </a:r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identify </a:t>
            </a:r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ผู้ป่วย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02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18256" y="125199"/>
            <a:ext cx="5264367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III-2 </a:t>
            </a:r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การประเมินผู้ป่วย</a:t>
            </a:r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(Patient Assessment)</a:t>
            </a:r>
            <a:endParaRPr lang="th-TH" b="1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39656" y="3481142"/>
            <a:ext cx="237621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 </a:t>
            </a:r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investigate </a:t>
            </a:r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เป็นไปตามข้อบ่งชิ้ ในเวลาที่เหมาะสม และทำได้เมื่อต้องการ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31219" y="1846608"/>
            <a:ext cx="1580320" cy="707886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Initial Assessment</a:t>
            </a:r>
            <a:endParaRPr lang="th-TH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7086717" y="1779461"/>
            <a:ext cx="2258190" cy="1015663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Identify Important Care  &amp; Urgent Care Needed</a:t>
            </a:r>
            <a:endParaRPr lang="th-TH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839572" y="3111699"/>
            <a:ext cx="2025489" cy="400110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Investigation</a:t>
            </a:r>
            <a:endParaRPr lang="th-TH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7086717" y="3107406"/>
            <a:ext cx="2258190" cy="400110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Diagnosis</a:t>
            </a:r>
            <a:endParaRPr lang="th-TH" sz="2000" dirty="0"/>
          </a:p>
        </p:txBody>
      </p:sp>
      <p:cxnSp>
        <p:nvCxnSpPr>
          <p:cNvPr id="10" name="Elbow Connector 9"/>
          <p:cNvCxnSpPr>
            <a:stCxn id="5" idx="2"/>
            <a:endCxn id="7" idx="1"/>
          </p:cNvCxnSpPr>
          <p:nvPr/>
        </p:nvCxnSpPr>
        <p:spPr>
          <a:xfrm rot="16200000" flipH="1">
            <a:off x="3051845" y="2524027"/>
            <a:ext cx="757260" cy="81819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004294" y="991814"/>
            <a:ext cx="2025489" cy="400110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Collaboration</a:t>
            </a:r>
            <a:endParaRPr lang="th-TH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329438" y="2953164"/>
            <a:ext cx="2025489" cy="707886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Scientific Evidence/CPG</a:t>
            </a:r>
            <a:endParaRPr lang="th-TH" sz="2000" dirty="0"/>
          </a:p>
        </p:txBody>
      </p:sp>
      <p:sp>
        <p:nvSpPr>
          <p:cNvPr id="33" name="TextBox 32"/>
          <p:cNvSpPr txBox="1"/>
          <p:nvPr/>
        </p:nvSpPr>
        <p:spPr>
          <a:xfrm>
            <a:off x="3711446" y="1479082"/>
            <a:ext cx="240442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ความครอบคลุมในการประเมินแรกรับ โดยเฉพาะกลุ่มผู้ป่วยที่มีความต้องการเฉพาะ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388397" y="2838042"/>
            <a:ext cx="23762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การวินิจฉัยโรค มีความชัดเจน มีหลักฐานสนับสนุน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086718" y="3995854"/>
            <a:ext cx="2279656" cy="400110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Abnormal Result</a:t>
            </a:r>
            <a:endParaRPr lang="th-TH" sz="2000" dirty="0"/>
          </a:p>
        </p:txBody>
      </p:sp>
      <p:cxnSp>
        <p:nvCxnSpPr>
          <p:cNvPr id="9" name="Elbow Connector 8"/>
          <p:cNvCxnSpPr>
            <a:stCxn id="7" idx="3"/>
            <a:endCxn id="21" idx="1"/>
          </p:cNvCxnSpPr>
          <p:nvPr/>
        </p:nvCxnSpPr>
        <p:spPr>
          <a:xfrm>
            <a:off x="5865061" y="3311754"/>
            <a:ext cx="1221657" cy="88415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058597" y="4447536"/>
            <a:ext cx="25365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ผลลัพธ์ที่ผิดปกติ ได้รับการยืนยัน และสื่อสารอย่างเหมาะสม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23" name="Straight Arrow Connector 22"/>
          <p:cNvCxnSpPr>
            <a:stCxn id="17" idx="2"/>
            <a:endCxn id="5" idx="0"/>
          </p:cNvCxnSpPr>
          <p:nvPr/>
        </p:nvCxnSpPr>
        <p:spPr>
          <a:xfrm>
            <a:off x="3017039" y="1391924"/>
            <a:ext cx="4340" cy="4546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85636" y="754002"/>
            <a:ext cx="18392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ความร่วมมือระหว่างสหสาขาวิชาชีพในการประเมิน และการเชื่อมโยงข้อมูลต่างๆ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847594" y="4435178"/>
            <a:ext cx="2025489" cy="707886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Special Investigation</a:t>
            </a:r>
            <a:endParaRPr lang="th-TH" sz="2000" dirty="0"/>
          </a:p>
        </p:txBody>
      </p:sp>
      <p:cxnSp>
        <p:nvCxnSpPr>
          <p:cNvPr id="26" name="Elbow Connector 25"/>
          <p:cNvCxnSpPr>
            <a:stCxn id="28" idx="3"/>
            <a:endCxn id="8" idx="1"/>
          </p:cNvCxnSpPr>
          <p:nvPr/>
        </p:nvCxnSpPr>
        <p:spPr>
          <a:xfrm flipV="1">
            <a:off x="5873083" y="3307461"/>
            <a:ext cx="1213634" cy="148166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480971" y="5141506"/>
            <a:ext cx="29076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การตรวจพิเศษต่างๆ ทำในสิ่งแวดล้อมที่ปลอดภัยและมีทรัพยากร (เทคโนโลยี คน เครื่องมือ) เหมาะสม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31" name="Elbow Connector 30"/>
          <p:cNvCxnSpPr>
            <a:stCxn id="5" idx="2"/>
            <a:endCxn id="28" idx="1"/>
          </p:cNvCxnSpPr>
          <p:nvPr/>
        </p:nvCxnSpPr>
        <p:spPr>
          <a:xfrm rot="16200000" flipH="1">
            <a:off x="2317173" y="3258699"/>
            <a:ext cx="2234627" cy="82621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5" idx="3"/>
            <a:endCxn id="8" idx="1"/>
          </p:cNvCxnSpPr>
          <p:nvPr/>
        </p:nvCxnSpPr>
        <p:spPr>
          <a:xfrm>
            <a:off x="3811539" y="2200551"/>
            <a:ext cx="3275178" cy="1106910"/>
          </a:xfrm>
          <a:prstGeom prst="bentConnector3">
            <a:avLst>
              <a:gd name="adj1" fmla="val 8085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8" idx="0"/>
            <a:endCxn id="6" idx="2"/>
          </p:cNvCxnSpPr>
          <p:nvPr/>
        </p:nvCxnSpPr>
        <p:spPr>
          <a:xfrm flipV="1">
            <a:off x="8215812" y="2795124"/>
            <a:ext cx="0" cy="3122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21" idx="0"/>
            <a:endCxn id="8" idx="2"/>
          </p:cNvCxnSpPr>
          <p:nvPr/>
        </p:nvCxnSpPr>
        <p:spPr>
          <a:xfrm flipH="1" flipV="1">
            <a:off x="8215812" y="3507516"/>
            <a:ext cx="10734" cy="4883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stCxn id="18" idx="3"/>
            <a:endCxn id="7" idx="1"/>
          </p:cNvCxnSpPr>
          <p:nvPr/>
        </p:nvCxnSpPr>
        <p:spPr>
          <a:xfrm>
            <a:off x="2354927" y="3307107"/>
            <a:ext cx="1484645" cy="464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05092" y="3750931"/>
            <a:ext cx="21215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การใช้ข้อมูลวิชาการเป็นแนวทางในการประเมินและตรวจพิเศษเพื่อการวินิจฉัยที่เหมาะสม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070675" y="997864"/>
            <a:ext cx="2302438" cy="400110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Record</a:t>
            </a:r>
            <a:endParaRPr lang="th-TH" sz="2000" dirty="0"/>
          </a:p>
        </p:txBody>
      </p:sp>
      <p:sp>
        <p:nvSpPr>
          <p:cNvPr id="55" name="TextBox 54"/>
          <p:cNvSpPr txBox="1"/>
          <p:nvPr/>
        </p:nvSpPr>
        <p:spPr>
          <a:xfrm>
            <a:off x="9366373" y="850925"/>
            <a:ext cx="19439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บันทึกผลการประเมินมีความสมบูรณ์ ถูกต้อง และในเวลาที่กำหนด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57" name="Straight Arrow Connector 56"/>
          <p:cNvCxnSpPr>
            <a:stCxn id="6" idx="0"/>
            <a:endCxn id="54" idx="2"/>
          </p:cNvCxnSpPr>
          <p:nvPr/>
        </p:nvCxnSpPr>
        <p:spPr>
          <a:xfrm flipV="1">
            <a:off x="8215812" y="1397974"/>
            <a:ext cx="6082" cy="3814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62"/>
          <p:cNvCxnSpPr>
            <a:stCxn id="18" idx="0"/>
            <a:endCxn id="5" idx="1"/>
          </p:cNvCxnSpPr>
          <p:nvPr/>
        </p:nvCxnSpPr>
        <p:spPr>
          <a:xfrm rot="5400000" flipH="1" flipV="1">
            <a:off x="1410395" y="2132340"/>
            <a:ext cx="752613" cy="88903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9125659" y="5702035"/>
            <a:ext cx="2025489" cy="400110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Review</a:t>
            </a:r>
            <a:endParaRPr lang="th-TH" sz="2000" dirty="0"/>
          </a:p>
        </p:txBody>
      </p:sp>
      <p:cxnSp>
        <p:nvCxnSpPr>
          <p:cNvPr id="78" name="Elbow Connector 77"/>
          <p:cNvCxnSpPr>
            <a:stCxn id="66" idx="1"/>
            <a:endCxn id="18" idx="2"/>
          </p:cNvCxnSpPr>
          <p:nvPr/>
        </p:nvCxnSpPr>
        <p:spPr>
          <a:xfrm rot="10800000">
            <a:off x="1342183" y="3661050"/>
            <a:ext cx="7783476" cy="224104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Elbow Connector 79"/>
          <p:cNvCxnSpPr>
            <a:stCxn id="8" idx="3"/>
            <a:endCxn id="66" idx="0"/>
          </p:cNvCxnSpPr>
          <p:nvPr/>
        </p:nvCxnSpPr>
        <p:spPr>
          <a:xfrm>
            <a:off x="9344907" y="3307461"/>
            <a:ext cx="793497" cy="239457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7668769" y="6128095"/>
            <a:ext cx="4432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การทบทวนนำไปสู่การปรับปรุงการวินิจฉัยโรคที่เป็นปัญหา (</a:t>
            </a:r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missed, delayed, ill-defined, inappropriate, incorrect)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9324780" y="1893021"/>
            <a:ext cx="279785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ผู้ป่วยแต่ละรายได้รับการระบุปัญหา/ความต้องการอย่างครบถ้วน ชัดเจน</a:t>
            </a:r>
          </a:p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ทั้งปัญหาที่สำคัญและปัญหาเร่งด่วน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66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28239" y="258420"/>
            <a:ext cx="3723531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III-3 </a:t>
            </a:r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การวางแผน</a:t>
            </a:r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(Planning)</a:t>
            </a:r>
            <a:endParaRPr lang="th-TH" b="1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1327" y="2216686"/>
            <a:ext cx="2302438" cy="707886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Health Problems/  Needs (III-2)</a:t>
            </a:r>
            <a:endParaRPr lang="th-TH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4092375" y="5603565"/>
            <a:ext cx="223245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แผนจำหน่ายครอบคลุมปัญหาและความต้องการที่จะเกิดขึ้นหลังจำหน่าย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1327" y="5035338"/>
            <a:ext cx="2302438" cy="707886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Ongoing Needs After Discharge</a:t>
            </a:r>
            <a:endParaRPr lang="th-TH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4040151" y="2058630"/>
            <a:ext cx="2302438" cy="1015663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Coordinated </a:t>
            </a:r>
          </a:p>
          <a:p>
            <a:pPr algn="ctr"/>
            <a:r>
              <a:rPr lang="en-US" sz="2000" b="1" dirty="0" smtClean="0"/>
              <a:t>Patient Care Plan</a:t>
            </a:r>
          </a:p>
          <a:p>
            <a:pPr algn="ctr"/>
            <a:r>
              <a:rPr lang="en-US" sz="2000" b="1" dirty="0" smtClean="0"/>
              <a:t>With Team</a:t>
            </a:r>
            <a:r>
              <a:rPr lang="th-TH" sz="2000" b="1" dirty="0" smtClean="0"/>
              <a:t> </a:t>
            </a:r>
            <a:r>
              <a:rPr lang="en-US" sz="2000" b="1" dirty="0" smtClean="0"/>
              <a:t>&amp;</a:t>
            </a:r>
            <a:r>
              <a:rPr lang="th-TH" sz="2000" b="1" dirty="0" smtClean="0"/>
              <a:t> </a:t>
            </a:r>
            <a:r>
              <a:rPr lang="en-US" sz="2000" b="1" dirty="0" smtClean="0"/>
              <a:t>Goals</a:t>
            </a:r>
            <a:endParaRPr lang="th-TH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040151" y="5178360"/>
            <a:ext cx="2302438" cy="400110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Discharge Plan</a:t>
            </a:r>
            <a:endParaRPr lang="th-TH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363875" y="5037118"/>
            <a:ext cx="2343150" cy="707886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Empower Patients &amp; Families for Self Care</a:t>
            </a:r>
            <a:endParaRPr lang="th-TH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229548" y="3241825"/>
            <a:ext cx="2527721" cy="1015663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Participation of Patients, Families, &amp; Multidisciplinary Team</a:t>
            </a:r>
            <a:endParaRPr lang="th-TH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7363875" y="2213402"/>
            <a:ext cx="2302438" cy="707886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Communicate &amp; Coordinate</a:t>
            </a:r>
            <a:endParaRPr lang="th-TH" sz="2000" dirty="0"/>
          </a:p>
        </p:txBody>
      </p:sp>
      <p:cxnSp>
        <p:nvCxnSpPr>
          <p:cNvPr id="12" name="Straight Arrow Connector 11"/>
          <p:cNvCxnSpPr>
            <a:stCxn id="3" idx="3"/>
            <a:endCxn id="6" idx="1"/>
          </p:cNvCxnSpPr>
          <p:nvPr/>
        </p:nvCxnSpPr>
        <p:spPr>
          <a:xfrm flipV="1">
            <a:off x="2763765" y="2566462"/>
            <a:ext cx="1276386" cy="4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3"/>
            <a:endCxn id="10" idx="1"/>
          </p:cNvCxnSpPr>
          <p:nvPr/>
        </p:nvCxnSpPr>
        <p:spPr>
          <a:xfrm>
            <a:off x="6342589" y="2566462"/>
            <a:ext cx="1021286" cy="8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5" idx="3"/>
            <a:endCxn id="7" idx="1"/>
          </p:cNvCxnSpPr>
          <p:nvPr/>
        </p:nvCxnSpPr>
        <p:spPr>
          <a:xfrm flipV="1">
            <a:off x="2763765" y="5378415"/>
            <a:ext cx="1276386" cy="108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7" idx="3"/>
            <a:endCxn id="8" idx="1"/>
          </p:cNvCxnSpPr>
          <p:nvPr/>
        </p:nvCxnSpPr>
        <p:spPr>
          <a:xfrm>
            <a:off x="6342589" y="5378415"/>
            <a:ext cx="1021286" cy="126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9" idx="3"/>
            <a:endCxn id="6" idx="1"/>
          </p:cNvCxnSpPr>
          <p:nvPr/>
        </p:nvCxnSpPr>
        <p:spPr>
          <a:xfrm flipV="1">
            <a:off x="2757269" y="2566462"/>
            <a:ext cx="1282882" cy="118319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9" idx="3"/>
            <a:endCxn id="7" idx="1"/>
          </p:cNvCxnSpPr>
          <p:nvPr/>
        </p:nvCxnSpPr>
        <p:spPr>
          <a:xfrm>
            <a:off x="2757269" y="3749657"/>
            <a:ext cx="1282882" cy="162875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178625" y="945038"/>
            <a:ext cx="2025489" cy="707886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Scientific Evidence/CPG</a:t>
            </a:r>
            <a:endParaRPr lang="th-TH" sz="2000" dirty="0"/>
          </a:p>
        </p:txBody>
      </p:sp>
      <p:cxnSp>
        <p:nvCxnSpPr>
          <p:cNvPr id="25" name="Straight Arrow Connector 24"/>
          <p:cNvCxnSpPr>
            <a:stCxn id="23" idx="2"/>
            <a:endCxn id="6" idx="0"/>
          </p:cNvCxnSpPr>
          <p:nvPr/>
        </p:nvCxnSpPr>
        <p:spPr>
          <a:xfrm>
            <a:off x="5191370" y="1652924"/>
            <a:ext cx="0" cy="4057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707025" y="3426506"/>
            <a:ext cx="1570575" cy="707886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Patient Care (III-4)</a:t>
            </a:r>
            <a:endParaRPr lang="th-TH" sz="2000" dirty="0"/>
          </a:p>
        </p:txBody>
      </p:sp>
      <p:cxnSp>
        <p:nvCxnSpPr>
          <p:cNvPr id="30" name="Elbow Connector 29"/>
          <p:cNvCxnSpPr>
            <a:stCxn id="10" idx="3"/>
            <a:endCxn id="28" idx="0"/>
          </p:cNvCxnSpPr>
          <p:nvPr/>
        </p:nvCxnSpPr>
        <p:spPr>
          <a:xfrm>
            <a:off x="9666313" y="2567345"/>
            <a:ext cx="826000" cy="85916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536276" y="3585002"/>
            <a:ext cx="2302438" cy="400110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Review &amp; Update</a:t>
            </a:r>
            <a:endParaRPr lang="th-TH" sz="2000" dirty="0"/>
          </a:p>
        </p:txBody>
      </p:sp>
      <p:cxnSp>
        <p:nvCxnSpPr>
          <p:cNvPr id="33" name="Straight Arrow Connector 32"/>
          <p:cNvCxnSpPr>
            <a:stCxn id="28" idx="1"/>
            <a:endCxn id="31" idx="3"/>
          </p:cNvCxnSpPr>
          <p:nvPr/>
        </p:nvCxnSpPr>
        <p:spPr>
          <a:xfrm flipH="1">
            <a:off x="8838714" y="3780449"/>
            <a:ext cx="868311" cy="46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>
            <a:stCxn id="31" idx="1"/>
            <a:endCxn id="6" idx="2"/>
          </p:cNvCxnSpPr>
          <p:nvPr/>
        </p:nvCxnSpPr>
        <p:spPr>
          <a:xfrm rot="10800000">
            <a:off x="5191370" y="3074293"/>
            <a:ext cx="1344906" cy="71076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>
            <a:stCxn id="8" idx="3"/>
            <a:endCxn id="28" idx="2"/>
          </p:cNvCxnSpPr>
          <p:nvPr/>
        </p:nvCxnSpPr>
        <p:spPr>
          <a:xfrm flipV="1">
            <a:off x="9707025" y="4134392"/>
            <a:ext cx="785288" cy="125666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7136656" y="5727213"/>
            <a:ext cx="2716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ผู้ป่วยและครอบครัวได้รับการเตรียมความพร้อมจนมีความมั่นใจและความสามารถที่จะดูแลตนเอง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32486" y="5737498"/>
            <a:ext cx="26345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ผู้ป่วยแต่ละรายได้รับการระบุปัญหา/ความต้องการที่จะเกิดขึ้นหลังจำหน่ายอย่างครบถ้วน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130610" y="416697"/>
            <a:ext cx="21215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มีการใช้ข้อมูลวิชาการเป็นแนวทางในการดูแลผู้ป่วย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291909" y="1445888"/>
            <a:ext cx="242511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ผู้เกี่ยวข้องได้รับทราบแผน เป้าหมาย บทบาทของสมาชิก และมีการประสานการดูแล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853897" y="3111374"/>
            <a:ext cx="26029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แผนการดูแลผู้ป่วย ครอบคลุมเป็นองค์รวม มีเป้าหมายที่ชัดเจน อยู่ในรูปแบบที่ง่ายในการสื่อสารและใช้ประโยชน์เพียงใด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1052" y="1661373"/>
            <a:ext cx="28666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ผู้ป่วยแต่ละรายได้รับการระบุปัญหา/ความต้องการอย่างครบถ้วน ชัดเจน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29548" y="4247646"/>
            <a:ext cx="27978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ผู้ป่วย ครอบครัว และทีมสหวิชาชีพที่เกี่ยวข้องมีบทบาทในการวางแผน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443743" y="4003522"/>
            <a:ext cx="25046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มีการติดตามสภาวะของผู้ป่วยเพื่อทบทวนและปรับแผนการดูแลตามข้อบ่งชี้อย่างทันเวลา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19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65496" y="226830"/>
            <a:ext cx="440797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III-4 </a:t>
            </a:r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การดูแลผู้ป่วย</a:t>
            </a:r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(Care Delivery)</a:t>
            </a:r>
            <a:endParaRPr lang="th-TH" b="1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57295" y="2798577"/>
            <a:ext cx="2025489" cy="707886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Holistic</a:t>
            </a:r>
          </a:p>
          <a:p>
            <a:pPr algn="ctr"/>
            <a:r>
              <a:rPr lang="en-US" sz="2000" dirty="0" smtClean="0"/>
              <a:t>Care Delivery</a:t>
            </a:r>
            <a:endParaRPr lang="th-TH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8417337" y="5670438"/>
            <a:ext cx="21215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สามารถตอบสนองต่อผู้ป่วยที่มีอาการทรุดลงได้รวดเร็ว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81279" y="2946494"/>
            <a:ext cx="2025489" cy="400110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Monitor</a:t>
            </a:r>
            <a:endParaRPr lang="th-TH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8478267" y="1829252"/>
            <a:ext cx="2025489" cy="707886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Modify Care Plan</a:t>
            </a:r>
            <a:r>
              <a:rPr lang="th-TH" sz="2000" dirty="0" smtClean="0"/>
              <a:t> </a:t>
            </a:r>
            <a:r>
              <a:rPr lang="en-US" sz="2000" dirty="0" smtClean="0"/>
              <a:t>(III-3)</a:t>
            </a:r>
            <a:endParaRPr lang="th-TH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8478267" y="4945307"/>
            <a:ext cx="2025489" cy="707886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Response to Deterioration</a:t>
            </a:r>
            <a:endParaRPr lang="th-TH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659991" y="2317038"/>
            <a:ext cx="2025489" cy="400110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Care Plan</a:t>
            </a:r>
            <a:endParaRPr lang="th-TH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659991" y="1073487"/>
            <a:ext cx="2025489" cy="400110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Safe Environment</a:t>
            </a:r>
            <a:endParaRPr lang="th-TH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680500" y="3605874"/>
            <a:ext cx="2025489" cy="707886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Policies &amp; Procedures</a:t>
            </a:r>
            <a:endParaRPr lang="th-TH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680500" y="5112772"/>
            <a:ext cx="2025489" cy="707886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Accepted Practice</a:t>
            </a:r>
            <a:endParaRPr lang="th-TH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3454638" y="1808602"/>
            <a:ext cx="2025489" cy="400110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Competent Staff</a:t>
            </a:r>
            <a:endParaRPr lang="th-TH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5877758" y="4028827"/>
            <a:ext cx="2025489" cy="1015663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Information Sharing &amp; Coordination</a:t>
            </a:r>
            <a:endParaRPr lang="th-TH" sz="2000" dirty="0"/>
          </a:p>
        </p:txBody>
      </p:sp>
      <p:cxnSp>
        <p:nvCxnSpPr>
          <p:cNvPr id="17" name="Straight Arrow Connector 16"/>
          <p:cNvCxnSpPr>
            <a:stCxn id="3" idx="3"/>
            <a:endCxn id="5" idx="1"/>
          </p:cNvCxnSpPr>
          <p:nvPr/>
        </p:nvCxnSpPr>
        <p:spPr>
          <a:xfrm flipV="1">
            <a:off x="5482784" y="3146549"/>
            <a:ext cx="398495" cy="59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3" idx="2"/>
            <a:endCxn id="3" idx="0"/>
          </p:cNvCxnSpPr>
          <p:nvPr/>
        </p:nvCxnSpPr>
        <p:spPr>
          <a:xfrm>
            <a:off x="4467383" y="2208712"/>
            <a:ext cx="2657" cy="5898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3"/>
            <a:endCxn id="6" idx="1"/>
          </p:cNvCxnSpPr>
          <p:nvPr/>
        </p:nvCxnSpPr>
        <p:spPr>
          <a:xfrm flipV="1">
            <a:off x="7906768" y="2183195"/>
            <a:ext cx="571499" cy="96335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stCxn id="5" idx="3"/>
            <a:endCxn id="7" idx="1"/>
          </p:cNvCxnSpPr>
          <p:nvPr/>
        </p:nvCxnSpPr>
        <p:spPr>
          <a:xfrm>
            <a:off x="7906768" y="3146549"/>
            <a:ext cx="571499" cy="215270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11" idx="3"/>
            <a:endCxn id="3" idx="1"/>
          </p:cNvCxnSpPr>
          <p:nvPr/>
        </p:nvCxnSpPr>
        <p:spPr>
          <a:xfrm flipV="1">
            <a:off x="2705989" y="3152520"/>
            <a:ext cx="751306" cy="80729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>
            <a:stCxn id="10" idx="3"/>
            <a:endCxn id="3" idx="1"/>
          </p:cNvCxnSpPr>
          <p:nvPr/>
        </p:nvCxnSpPr>
        <p:spPr>
          <a:xfrm>
            <a:off x="2685480" y="1273542"/>
            <a:ext cx="771815" cy="187897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12" idx="3"/>
            <a:endCxn id="3" idx="1"/>
          </p:cNvCxnSpPr>
          <p:nvPr/>
        </p:nvCxnSpPr>
        <p:spPr>
          <a:xfrm flipV="1">
            <a:off x="2705989" y="3152520"/>
            <a:ext cx="751306" cy="231419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8478266" y="3293795"/>
            <a:ext cx="2025489" cy="707886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Deal with Crisis &amp; Emergency</a:t>
            </a:r>
            <a:endParaRPr lang="th-TH" sz="2000" dirty="0"/>
          </a:p>
        </p:txBody>
      </p:sp>
      <p:cxnSp>
        <p:nvCxnSpPr>
          <p:cNvPr id="47" name="Elbow Connector 46"/>
          <p:cNvCxnSpPr>
            <a:stCxn id="9" idx="3"/>
            <a:endCxn id="3" idx="1"/>
          </p:cNvCxnSpPr>
          <p:nvPr/>
        </p:nvCxnSpPr>
        <p:spPr>
          <a:xfrm>
            <a:off x="2685480" y="2517093"/>
            <a:ext cx="771815" cy="63542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850565" y="2407299"/>
            <a:ext cx="20773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การติดตามเฝ้าระวังอาการของผู้ป่วยมีประสิทธิภาพ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476360" y="5101192"/>
            <a:ext cx="25244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การสื่อสาร การรายงานและระบบขอคำปรึกษามีประสิทธิภาพ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492104" y="4007488"/>
            <a:ext cx="206967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มีความพร้อมและสามารถตอบสนองต่อภาวะวิกฤตและภาวะฉุกเฉิน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470948" y="2518095"/>
            <a:ext cx="21004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มีการปรับเปลี่ยนแผนการดูแลอย่างเหมาะสม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21" name="Elbow Connector 20"/>
          <p:cNvCxnSpPr>
            <a:stCxn id="3" idx="2"/>
            <a:endCxn id="14" idx="1"/>
          </p:cNvCxnSpPr>
          <p:nvPr/>
        </p:nvCxnSpPr>
        <p:spPr>
          <a:xfrm rot="16200000" flipH="1">
            <a:off x="4658801" y="3317702"/>
            <a:ext cx="1030196" cy="1407718"/>
          </a:xfrm>
          <a:prstGeom prst="bentConnector2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5" idx="2"/>
            <a:endCxn id="14" idx="0"/>
          </p:cNvCxnSpPr>
          <p:nvPr/>
        </p:nvCxnSpPr>
        <p:spPr>
          <a:xfrm flipH="1">
            <a:off x="6890503" y="3346604"/>
            <a:ext cx="3521" cy="6822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14" idx="3"/>
            <a:endCxn id="7" idx="1"/>
          </p:cNvCxnSpPr>
          <p:nvPr/>
        </p:nvCxnSpPr>
        <p:spPr>
          <a:xfrm>
            <a:off x="7903247" y="4536659"/>
            <a:ext cx="575020" cy="76259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>
            <a:stCxn id="5" idx="3"/>
            <a:endCxn id="43" idx="1"/>
          </p:cNvCxnSpPr>
          <p:nvPr/>
        </p:nvCxnSpPr>
        <p:spPr>
          <a:xfrm>
            <a:off x="7906768" y="3146549"/>
            <a:ext cx="571498" cy="50118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329975" y="1075212"/>
            <a:ext cx="236209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เจ้าหน้าที่มีศักยภาพเหมาะสมกับภาระงานที่ได้รับมอบหมายและปัญหาของผู้ป่วย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33182" y="1470798"/>
            <a:ext cx="230691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สิ่งแวดล้อมในการดูแลผู้ป่วยมีความปลอดภัยและเอื้อต่อการป้องกันอันตรายต่อผู้ป่วย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88128" y="4285704"/>
            <a:ext cx="233625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มีการจัดทำและปฏิบัติตามนโยบาย/แนวทางปฏิบัติสำหรับผู้ป่วยที่มีความเสี่ยงสูง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92889" y="5818683"/>
            <a:ext cx="21990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การดูแลผู้ป่วยเป็นไปตามแนวปฏิบัติซึ่งเป็นที่ยอมรับ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81397" y="2718816"/>
            <a:ext cx="200755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ผู้ป่วยได้รับการดูแลอย่างเป็นองค์รวมตามแผนการดูแลที่กำหนดไว้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99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10653" y="226830"/>
            <a:ext cx="5255674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III-4.3 </a:t>
            </a:r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การดูแลผู้ป่วยเฉพาะ</a:t>
            </a:r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(Care Delivery)</a:t>
            </a:r>
            <a:endParaRPr lang="th-TH" b="1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10115" y="1141725"/>
            <a:ext cx="4021192" cy="1015663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Anesthesia</a:t>
            </a:r>
          </a:p>
          <a:p>
            <a:pPr algn="ctr"/>
            <a:r>
              <a:rPr lang="en-US" sz="2000" dirty="0" smtClean="0"/>
              <a:t>assessment, patient preparation, anesthetic care, post-anesthetic care</a:t>
            </a:r>
            <a:endParaRPr lang="th-TH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812387" y="2467831"/>
            <a:ext cx="4021192" cy="1323439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Operation/Invasive Procedure</a:t>
            </a:r>
          </a:p>
          <a:p>
            <a:pPr algn="ctr"/>
            <a:r>
              <a:rPr lang="en-US" sz="2000" dirty="0" smtClean="0"/>
              <a:t>assessment, informed </a:t>
            </a:r>
            <a:r>
              <a:rPr lang="en-US" sz="2000" smtClean="0"/>
              <a:t>consent, patient </a:t>
            </a:r>
            <a:r>
              <a:rPr lang="en-US" sz="2000" dirty="0" smtClean="0"/>
              <a:t>preparation, anesthetic care, post-anesthetic care</a:t>
            </a:r>
            <a:endParaRPr lang="th-TH" sz="2000" dirty="0"/>
          </a:p>
        </p:txBody>
      </p:sp>
    </p:spTree>
    <p:extLst>
      <p:ext uri="{BB962C8B-B14F-4D97-AF65-F5344CB8AC3E}">
        <p14:creationId xmlns:p14="http://schemas.microsoft.com/office/powerpoint/2010/main" val="209069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5841" y="258420"/>
            <a:ext cx="8307818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III-</a:t>
            </a:r>
            <a:r>
              <a:rPr lang="en-US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5</a:t>
            </a:r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การให้ข้อมูลแก่ผู้ป่วยและครอบครัว </a:t>
            </a:r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(Information &amp; Empowerment)</a:t>
            </a:r>
            <a:endParaRPr lang="th-TH" b="1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0117" y="2991322"/>
            <a:ext cx="2302438" cy="707886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Assess &amp; Plan Learning Activities</a:t>
            </a:r>
            <a:endParaRPr lang="th-TH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417259" y="2227103"/>
            <a:ext cx="27404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แผนการให้ข้อมูลและสร้างการเรียนรู้มีความเหมาะสมกับปัญหาและความพร้อมของผู้ป่วยแต่ละราย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81509" y="1055615"/>
            <a:ext cx="2302438" cy="707886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Provide Information &amp; Facilitate Learning</a:t>
            </a:r>
            <a:endParaRPr lang="th-TH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3981509" y="2268889"/>
            <a:ext cx="2302438" cy="707886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Emotional Support &amp; Counseling</a:t>
            </a:r>
            <a:endParaRPr lang="th-TH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981509" y="3539505"/>
            <a:ext cx="2302438" cy="707886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Planning for Self Management</a:t>
            </a:r>
            <a:endParaRPr lang="th-TH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6958014" y="3539502"/>
            <a:ext cx="2302438" cy="707886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Continuously Follow Up</a:t>
            </a:r>
            <a:endParaRPr lang="th-TH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3981509" y="4767805"/>
            <a:ext cx="2302438" cy="707886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Provide Essential Skill Training</a:t>
            </a:r>
            <a:endParaRPr lang="th-TH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8949287" y="2420389"/>
            <a:ext cx="2302438" cy="400110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Effective Self Care</a:t>
            </a:r>
            <a:endParaRPr lang="th-TH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7312858" y="5816891"/>
            <a:ext cx="2302438" cy="400110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Evaluate &amp; Improve</a:t>
            </a:r>
            <a:endParaRPr lang="th-TH" sz="2000" dirty="0"/>
          </a:p>
        </p:txBody>
      </p:sp>
      <p:cxnSp>
        <p:nvCxnSpPr>
          <p:cNvPr id="13" name="Elbow Connector 12"/>
          <p:cNvCxnSpPr>
            <a:stCxn id="3" idx="3"/>
            <a:endCxn id="5" idx="1"/>
          </p:cNvCxnSpPr>
          <p:nvPr/>
        </p:nvCxnSpPr>
        <p:spPr>
          <a:xfrm flipV="1">
            <a:off x="2992555" y="1409558"/>
            <a:ext cx="988954" cy="193570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3" idx="3"/>
            <a:endCxn id="6" idx="1"/>
          </p:cNvCxnSpPr>
          <p:nvPr/>
        </p:nvCxnSpPr>
        <p:spPr>
          <a:xfrm flipV="1">
            <a:off x="2992555" y="2622832"/>
            <a:ext cx="988954" cy="72243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3" idx="3"/>
            <a:endCxn id="7" idx="1"/>
          </p:cNvCxnSpPr>
          <p:nvPr/>
        </p:nvCxnSpPr>
        <p:spPr>
          <a:xfrm>
            <a:off x="2992555" y="3345265"/>
            <a:ext cx="988954" cy="54818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3" idx="3"/>
            <a:endCxn id="9" idx="1"/>
          </p:cNvCxnSpPr>
          <p:nvPr/>
        </p:nvCxnSpPr>
        <p:spPr>
          <a:xfrm>
            <a:off x="2992555" y="3345265"/>
            <a:ext cx="988954" cy="177648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7" idx="3"/>
            <a:endCxn id="8" idx="1"/>
          </p:cNvCxnSpPr>
          <p:nvPr/>
        </p:nvCxnSpPr>
        <p:spPr>
          <a:xfrm flipV="1">
            <a:off x="6283947" y="3893445"/>
            <a:ext cx="674067" cy="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8" idx="3"/>
            <a:endCxn id="10" idx="2"/>
          </p:cNvCxnSpPr>
          <p:nvPr/>
        </p:nvCxnSpPr>
        <p:spPr>
          <a:xfrm flipV="1">
            <a:off x="9260452" y="2820499"/>
            <a:ext cx="840054" cy="107294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5" idx="3"/>
            <a:endCxn id="10" idx="0"/>
          </p:cNvCxnSpPr>
          <p:nvPr/>
        </p:nvCxnSpPr>
        <p:spPr>
          <a:xfrm>
            <a:off x="6283947" y="1409558"/>
            <a:ext cx="3816559" cy="101083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6" idx="3"/>
            <a:endCxn id="10" idx="1"/>
          </p:cNvCxnSpPr>
          <p:nvPr/>
        </p:nvCxnSpPr>
        <p:spPr>
          <a:xfrm flipV="1">
            <a:off x="6283947" y="2620444"/>
            <a:ext cx="2665340" cy="238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>
            <a:stCxn id="9" idx="3"/>
            <a:endCxn id="10" idx="2"/>
          </p:cNvCxnSpPr>
          <p:nvPr/>
        </p:nvCxnSpPr>
        <p:spPr>
          <a:xfrm flipV="1">
            <a:off x="6283947" y="2820499"/>
            <a:ext cx="3816559" cy="230124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>
            <a:stCxn id="10" idx="3"/>
            <a:endCxn id="11" idx="3"/>
          </p:cNvCxnSpPr>
          <p:nvPr/>
        </p:nvCxnSpPr>
        <p:spPr>
          <a:xfrm flipH="1">
            <a:off x="9615296" y="2620444"/>
            <a:ext cx="1636429" cy="3396502"/>
          </a:xfrm>
          <a:prstGeom prst="bentConnector3">
            <a:avLst>
              <a:gd name="adj1" fmla="val -1396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11" idx="1"/>
            <a:endCxn id="3" idx="2"/>
          </p:cNvCxnSpPr>
          <p:nvPr/>
        </p:nvCxnSpPr>
        <p:spPr>
          <a:xfrm rot="10800000">
            <a:off x="1841336" y="3699208"/>
            <a:ext cx="5471522" cy="231773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682912" y="6228520"/>
            <a:ext cx="17822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มีการประเมินและนำผลมาใช้ปรับปรุง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823227" y="5466516"/>
            <a:ext cx="24922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มีการสอนทักษะที่จำเป็นแก่ผู้ป่วย/ครอบครัวอย่างได้ผล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897195" y="1715650"/>
            <a:ext cx="23451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มีการให้ข้อมูลที่จำเป็นและสร้างการเรียนรู้ที่ได้ผล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664731" y="2972188"/>
            <a:ext cx="2981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ผู้ป่วยได้รับความช่วยเหลือด้านอารมณ์จิตใจและการให้คำปรึกษาดีเพียงใด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883092" y="4226631"/>
            <a:ext cx="24933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ร่วมกันการวางแผนการดูแลตนเอง ให้แก่ผู้ป่วย/ครอบครัว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032346" y="4235273"/>
            <a:ext cx="22499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มีการติดตามและช่วยแก้ปัญหาอุปสรรค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926634" y="1850016"/>
            <a:ext cx="24241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ผู้ป่วยมีความมั่นใจและมีความสามารถในการดูแลตนเอง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69539" y="258420"/>
            <a:ext cx="4882231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III-6 </a:t>
            </a:r>
            <a:r>
              <a:rPr lang="th-TH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การดูแลต่อเนื่อง </a:t>
            </a:r>
            <a:r>
              <a:rPr lang="en-US" b="1" dirty="0" smtClean="0">
                <a:latin typeface="Browallia New" panose="020B0604020202020204" pitchFamily="34" charset="-34"/>
                <a:cs typeface="Browallia New" panose="020B0604020202020204" pitchFamily="34" charset="-34"/>
              </a:rPr>
              <a:t>(Continuity of Care)</a:t>
            </a:r>
            <a:endParaRPr lang="th-TH" b="1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35595" y="769001"/>
            <a:ext cx="2302438" cy="400110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Appointment</a:t>
            </a:r>
            <a:endParaRPr lang="th-TH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3517056" y="239436"/>
            <a:ext cx="2079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ระบบการนัดหมายและติดตามมีประสิทธิภาพ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314921" y="2573969"/>
            <a:ext cx="2302438" cy="400110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Follow Up</a:t>
            </a:r>
            <a:endParaRPr lang="th-TH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3447079" y="1855862"/>
            <a:ext cx="2302438" cy="707886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Assistant &amp; Consultation</a:t>
            </a:r>
            <a:endParaRPr lang="th-TH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435595" y="3418939"/>
            <a:ext cx="2302438" cy="707886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Communicate Patient Information</a:t>
            </a:r>
            <a:endParaRPr lang="th-TH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6476887" y="2576536"/>
            <a:ext cx="2302438" cy="400110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Continuity of Care</a:t>
            </a:r>
            <a:endParaRPr lang="th-TH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3447079" y="4513244"/>
            <a:ext cx="2302438" cy="707886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Collaborate &amp; Coordinate</a:t>
            </a:r>
            <a:endParaRPr lang="th-TH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7147786" y="5771706"/>
            <a:ext cx="2302438" cy="400110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Review &amp; Monitor</a:t>
            </a:r>
            <a:endParaRPr lang="th-TH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555917" y="2024594"/>
            <a:ext cx="2302438" cy="400110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Discharge</a:t>
            </a:r>
            <a:endParaRPr lang="th-TH" sz="2000" dirty="0"/>
          </a:p>
        </p:txBody>
      </p:sp>
      <p:cxnSp>
        <p:nvCxnSpPr>
          <p:cNvPr id="13" name="Elbow Connector 12"/>
          <p:cNvCxnSpPr>
            <a:stCxn id="11" idx="3"/>
            <a:endCxn id="3" idx="1"/>
          </p:cNvCxnSpPr>
          <p:nvPr/>
        </p:nvCxnSpPr>
        <p:spPr>
          <a:xfrm flipV="1">
            <a:off x="2858355" y="969056"/>
            <a:ext cx="577240" cy="125559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11" idx="3"/>
            <a:endCxn id="7" idx="1"/>
          </p:cNvCxnSpPr>
          <p:nvPr/>
        </p:nvCxnSpPr>
        <p:spPr>
          <a:xfrm>
            <a:off x="2858355" y="2224649"/>
            <a:ext cx="577240" cy="154823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1" idx="3"/>
            <a:endCxn id="6" idx="1"/>
          </p:cNvCxnSpPr>
          <p:nvPr/>
        </p:nvCxnSpPr>
        <p:spPr>
          <a:xfrm flipV="1">
            <a:off x="2858355" y="2209805"/>
            <a:ext cx="588724" cy="148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stCxn id="8" idx="3"/>
            <a:endCxn id="5" idx="1"/>
          </p:cNvCxnSpPr>
          <p:nvPr/>
        </p:nvCxnSpPr>
        <p:spPr>
          <a:xfrm flipV="1">
            <a:off x="8779325" y="2774024"/>
            <a:ext cx="535596" cy="256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3" idx="3"/>
            <a:endCxn id="5" idx="0"/>
          </p:cNvCxnSpPr>
          <p:nvPr/>
        </p:nvCxnSpPr>
        <p:spPr>
          <a:xfrm>
            <a:off x="5738033" y="969056"/>
            <a:ext cx="4728107" cy="160491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6" idx="3"/>
            <a:endCxn id="8" idx="1"/>
          </p:cNvCxnSpPr>
          <p:nvPr/>
        </p:nvCxnSpPr>
        <p:spPr>
          <a:xfrm>
            <a:off x="5749517" y="2209805"/>
            <a:ext cx="727370" cy="56678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>
            <a:stCxn id="7" idx="3"/>
            <a:endCxn id="8" idx="1"/>
          </p:cNvCxnSpPr>
          <p:nvPr/>
        </p:nvCxnSpPr>
        <p:spPr>
          <a:xfrm flipV="1">
            <a:off x="5738033" y="2776591"/>
            <a:ext cx="738854" cy="99629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33"/>
          <p:cNvCxnSpPr>
            <a:stCxn id="5" idx="2"/>
            <a:endCxn id="10" idx="3"/>
          </p:cNvCxnSpPr>
          <p:nvPr/>
        </p:nvCxnSpPr>
        <p:spPr>
          <a:xfrm rot="5400000">
            <a:off x="8459341" y="3964962"/>
            <a:ext cx="2997682" cy="101591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9" idx="0"/>
            <a:endCxn id="7" idx="2"/>
          </p:cNvCxnSpPr>
          <p:nvPr/>
        </p:nvCxnSpPr>
        <p:spPr>
          <a:xfrm flipH="1" flipV="1">
            <a:off x="4586814" y="4126825"/>
            <a:ext cx="11484" cy="3864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58189" y="5766366"/>
            <a:ext cx="2302438" cy="400110"/>
          </a:xfrm>
          <a:prstGeom prst="rect">
            <a:avLst/>
          </a:prstGeom>
          <a:solidFill>
            <a:srgbClr val="CCEC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Process Design</a:t>
            </a:r>
            <a:endParaRPr lang="th-TH" sz="2000" dirty="0"/>
          </a:p>
        </p:txBody>
      </p:sp>
      <p:cxnSp>
        <p:nvCxnSpPr>
          <p:cNvPr id="42" name="Straight Arrow Connector 41"/>
          <p:cNvCxnSpPr>
            <a:stCxn id="10" idx="1"/>
            <a:endCxn id="40" idx="3"/>
          </p:cNvCxnSpPr>
          <p:nvPr/>
        </p:nvCxnSpPr>
        <p:spPr>
          <a:xfrm flipH="1" flipV="1">
            <a:off x="2860627" y="5966421"/>
            <a:ext cx="4287159" cy="53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40" idx="0"/>
            <a:endCxn id="11" idx="2"/>
          </p:cNvCxnSpPr>
          <p:nvPr/>
        </p:nvCxnSpPr>
        <p:spPr>
          <a:xfrm flipH="1" flipV="1">
            <a:off x="1707136" y="2424704"/>
            <a:ext cx="2272" cy="33416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831593" y="4513244"/>
            <a:ext cx="316610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การประสานความร่วมมือกับหน่วยงานที่เกี่ยวข้องมีความครอบคลุมและได้ผล หน่วยงานที่รับดูแลต่อเนื่องมีความพร้อม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221280" y="2985024"/>
            <a:ext cx="27154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ผู้ป่วยได้รับการติดตามดูแลโดยทีมเยี่ยมบ้านหรือสถานพยาบาลใกล้บ้านอย่างเพียงพอและเหมาะสม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790482" y="5968119"/>
            <a:ext cx="23942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มีการนำผลการทบทวนและติดตามมาใช้ในการปรับปรุงระบบงานและการบันทึกข้อมูล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492212" y="2738573"/>
            <a:ext cx="22410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การสือสารข้อมูลผู้ป่วยไปยังสถานพยาบาลและทีมงานที่เกี่ยวข้องมีประสิทธิภาพ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278212" y="1361285"/>
            <a:ext cx="2654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ระบบการให้ความช่วยเหลือและคำปรึกษามีประสิทธิภาพ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80416" y="1464732"/>
            <a:ext cx="2814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ขั้นตอนการจำหน่ายมีประสิทธิภาพ</a:t>
            </a:r>
          </a:p>
          <a:p>
            <a:pPr algn="ctr"/>
            <a:r>
              <a:rPr lang="th-TH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ผู้ป่วยได้รับข้อมูลที่จำเป็นครบถ้วน</a:t>
            </a:r>
            <a:endParaRPr lang="th-TH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543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0610412"/>
              </p:ext>
            </p:extLst>
          </p:nvPr>
        </p:nvGraphicFramePr>
        <p:xfrm>
          <a:off x="825214" y="3359543"/>
          <a:ext cx="10196355" cy="2513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6694">
                  <a:extLst>
                    <a:ext uri="{9D8B030D-6E8A-4147-A177-3AD203B41FA5}">
                      <a16:colId xmlns:a16="http://schemas.microsoft.com/office/drawing/2014/main" xmlns="" val="2994236248"/>
                    </a:ext>
                  </a:extLst>
                </a:gridCol>
                <a:gridCol w="4725578">
                  <a:extLst>
                    <a:ext uri="{9D8B030D-6E8A-4147-A177-3AD203B41FA5}">
                      <a16:colId xmlns:a16="http://schemas.microsoft.com/office/drawing/2014/main" xmlns="" val="2423208197"/>
                    </a:ext>
                  </a:extLst>
                </a:gridCol>
                <a:gridCol w="3414083">
                  <a:extLst>
                    <a:ext uri="{9D8B030D-6E8A-4147-A177-3AD203B41FA5}">
                      <a16:colId xmlns:a16="http://schemas.microsoft.com/office/drawing/2014/main" xmlns="" val="2995762803"/>
                    </a:ext>
                  </a:extLst>
                </a:gridCol>
              </a:tblGrid>
              <a:tr h="379781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มิติคุณภาพ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ประเด็นคุณภาพสำคัญ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ตัวชี้วัด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0528940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People-centered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4788878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Appropriateness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3624686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Effectiveness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9635658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Efficiency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52925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Safety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3244049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6197881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98314663"/>
                  </a:ext>
                </a:extLst>
              </a:tr>
            </a:tbl>
          </a:graphicData>
        </a:graphic>
      </p:graphicFrame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413615" y="270805"/>
            <a:ext cx="5582298" cy="5309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altLang="en-US" sz="30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หน้าที่ เป้าหมาย ประเด็นคุณภาพสำคัญ ตัวชี้วัด</a:t>
            </a:r>
            <a:endParaRPr lang="en-US" altLang="en-US" sz="3000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2496106"/>
              </p:ext>
            </p:extLst>
          </p:nvPr>
        </p:nvGraphicFramePr>
        <p:xfrm>
          <a:off x="825215" y="1182435"/>
          <a:ext cx="10196353" cy="17309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0709">
                  <a:extLst>
                    <a:ext uri="{9D8B030D-6E8A-4147-A177-3AD203B41FA5}">
                      <a16:colId xmlns:a16="http://schemas.microsoft.com/office/drawing/2014/main" xmlns="" val="1010274105"/>
                    </a:ext>
                  </a:extLst>
                </a:gridCol>
                <a:gridCol w="7145644">
                  <a:extLst>
                    <a:ext uri="{9D8B030D-6E8A-4147-A177-3AD203B41FA5}">
                      <a16:colId xmlns:a16="http://schemas.microsoft.com/office/drawing/2014/main" xmlns="" val="401452025"/>
                    </a:ext>
                  </a:extLst>
                </a:gridCol>
              </a:tblGrid>
              <a:tr h="369738">
                <a:tc>
                  <a:txBody>
                    <a:bodyPr/>
                    <a:lstStyle/>
                    <a:p>
                      <a:pPr algn="l"/>
                      <a:r>
                        <a:rPr lang="th-TH" sz="1600" b="1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วิสัยทัศน์ขององค์กร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เป็นสถาบันการแพทย์ชั้นนำในระดับสากล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00146099"/>
                  </a:ext>
                </a:extLst>
              </a:tr>
              <a:tr h="341102">
                <a:tc>
                  <a:txBody>
                    <a:bodyPr/>
                    <a:lstStyle/>
                    <a:p>
                      <a:pPr algn="l"/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พันธกิจขององค์กร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จัดการศึกษา สร้างงานวิจัย ให้การดูแลสุขภาพและการบริการวิชาการ เพื่อสุขภาวะของสังคม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27018770"/>
                  </a:ext>
                </a:extLst>
              </a:tr>
              <a:tr h="555218">
                <a:tc>
                  <a:txBody>
                    <a:bodyPr/>
                    <a:lstStyle/>
                    <a:p>
                      <a:pPr algn="l"/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ความมุ่งหมายของสาขาบริการ</a:t>
                      </a:r>
                    </a:p>
                    <a:p>
                      <a:pPr algn="l"/>
                      <a:r>
                        <a:rPr lang="th-TH" sz="16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(หน้าที่</a:t>
                      </a:r>
                      <a:r>
                        <a:rPr lang="th-TH" sz="16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&amp; </a:t>
                      </a:r>
                      <a:r>
                        <a:rPr lang="th-TH" sz="16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เป้าหมาย)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02545532"/>
                  </a:ext>
                </a:extLst>
              </a:tr>
              <a:tr h="441011">
                <a:tc>
                  <a:txBody>
                    <a:bodyPr/>
                    <a:lstStyle/>
                    <a:p>
                      <a:pPr algn="l"/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ขอบเขตบริการ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88747846"/>
                  </a:ext>
                </a:extLst>
              </a:tr>
            </a:tbl>
          </a:graphicData>
        </a:graphic>
      </p:graphicFrame>
      <p:sp>
        <p:nvSpPr>
          <p:cNvPr id="6" name="Curved Right Arrow 5"/>
          <p:cNvSpPr/>
          <p:nvPr/>
        </p:nvSpPr>
        <p:spPr>
          <a:xfrm>
            <a:off x="3413614" y="2166494"/>
            <a:ext cx="524401" cy="1527682"/>
          </a:xfrm>
          <a:prstGeom prst="curvedRightArrow">
            <a:avLst>
              <a:gd name="adj1" fmla="val 25000"/>
              <a:gd name="adj2" fmla="val 50000"/>
              <a:gd name="adj3" fmla="val 41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5-Point Star 6"/>
          <p:cNvSpPr/>
          <p:nvPr/>
        </p:nvSpPr>
        <p:spPr>
          <a:xfrm>
            <a:off x="368490" y="150126"/>
            <a:ext cx="968991" cy="721575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70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715278" y="175965"/>
            <a:ext cx="2196435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th-TH" sz="32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UPC" panose="020B0604020202020204" pitchFamily="34" charset="-34"/>
                <a:ea typeface="Tahoma" panose="020B0604030504040204" pitchFamily="34" charset="0"/>
                <a:cs typeface="BrowalliaUPC" panose="020B0604020202020204" pitchFamily="34" charset="-34"/>
              </a:rPr>
              <a:t>กิจกรรมทบทวน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/>
          </p:nvPr>
        </p:nvGraphicFramePr>
        <p:xfrm>
          <a:off x="426719" y="881616"/>
          <a:ext cx="11131296" cy="124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3057">
                  <a:extLst>
                    <a:ext uri="{9D8B030D-6E8A-4147-A177-3AD203B41FA5}">
                      <a16:colId xmlns:a16="http://schemas.microsoft.com/office/drawing/2014/main" xmlns="" val="1010274105"/>
                    </a:ext>
                  </a:extLst>
                </a:gridCol>
                <a:gridCol w="3071894">
                  <a:extLst>
                    <a:ext uri="{9D8B030D-6E8A-4147-A177-3AD203B41FA5}">
                      <a16:colId xmlns:a16="http://schemas.microsoft.com/office/drawing/2014/main" xmlns="" val="3395438809"/>
                    </a:ext>
                  </a:extLst>
                </a:gridCol>
                <a:gridCol w="5706345">
                  <a:extLst>
                    <a:ext uri="{9D8B030D-6E8A-4147-A177-3AD203B41FA5}">
                      <a16:colId xmlns:a16="http://schemas.microsoft.com/office/drawing/2014/main" xmlns="" val="2289548680"/>
                    </a:ext>
                  </a:extLst>
                </a:gridCol>
              </a:tblGrid>
              <a:tr h="294041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กิจกรรม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ความถี่ ผู้เข้าร่วม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ตัวอย่างบทเรียน/การปรับปรุงที่เกิดขึ้น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025455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th-TH" sz="14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0171981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th-TH" sz="14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2034914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th-TH" sz="14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93061358"/>
                  </a:ext>
                </a:extLst>
              </a:tr>
            </a:tbl>
          </a:graphicData>
        </a:graphic>
      </p:graphicFrame>
      <p:sp>
        <p:nvSpPr>
          <p:cNvPr id="4" name="5-Point Star 3"/>
          <p:cNvSpPr/>
          <p:nvPr/>
        </p:nvSpPr>
        <p:spPr>
          <a:xfrm>
            <a:off x="368490" y="150126"/>
            <a:ext cx="968991" cy="721575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4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66666" y="163773"/>
            <a:ext cx="3560590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th-TH" sz="32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UPC" panose="020B0604020202020204" pitchFamily="34" charset="-34"/>
                <a:ea typeface="Tahoma" panose="020B0604030504040204" pitchFamily="34" charset="0"/>
                <a:cs typeface="BrowalliaUPC" panose="020B0604020202020204" pitchFamily="34" charset="-34"/>
              </a:rPr>
              <a:t>การบูรณาการ </a:t>
            </a:r>
            <a:r>
              <a:rPr lang="en-US" sz="32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UPC" panose="020B0604020202020204" pitchFamily="34" charset="-34"/>
                <a:ea typeface="Tahoma" panose="020B0604030504040204" pitchFamily="34" charset="0"/>
                <a:cs typeface="BrowalliaUPC" panose="020B0604020202020204" pitchFamily="34" charset="-34"/>
              </a:rPr>
              <a:t>(Integration)</a:t>
            </a:r>
            <a:endParaRPr lang="th-TH" sz="3200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UPC" panose="020B0604020202020204" pitchFamily="34" charset="-34"/>
              <a:ea typeface="Tahoma" panose="020B0604030504040204" pitchFamily="34" charset="0"/>
              <a:cs typeface="BrowalliaUPC" panose="020B0604020202020204" pitchFamily="34" charset="-34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/>
          </p:nvPr>
        </p:nvGraphicFramePr>
        <p:xfrm>
          <a:off x="463296" y="881616"/>
          <a:ext cx="11241023" cy="185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2710">
                  <a:extLst>
                    <a:ext uri="{9D8B030D-6E8A-4147-A177-3AD203B41FA5}">
                      <a16:colId xmlns:a16="http://schemas.microsoft.com/office/drawing/2014/main" xmlns="" val="1010274105"/>
                    </a:ext>
                  </a:extLst>
                </a:gridCol>
                <a:gridCol w="7338313">
                  <a:extLst>
                    <a:ext uri="{9D8B030D-6E8A-4147-A177-3AD203B41FA5}">
                      <a16:colId xmlns:a16="http://schemas.microsoft.com/office/drawing/2014/main" xmlns="" val="3395438809"/>
                    </a:ext>
                  </a:extLst>
                </a:gridCol>
              </a:tblGrid>
              <a:tr h="294041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พันธกิจ/บริการ/กลุ่มผู้ป่วย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ลักษณะการบูรณาการ/ประสานความร่วมมือ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025455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th-TH" sz="14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7558975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th-TH" sz="14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4023536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th-TH" sz="14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0171981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th-TH" sz="14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2034914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th-TH" sz="14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930613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376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45003" y="151581"/>
            <a:ext cx="5737468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th-TH" sz="32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UPC" panose="020B0604020202020204" pitchFamily="34" charset="-34"/>
                <a:ea typeface="Tahoma" panose="020B0604030504040204" pitchFamily="34" charset="0"/>
                <a:cs typeface="BrowalliaUPC" panose="020B0604020202020204" pitchFamily="34" charset="-34"/>
              </a:rPr>
              <a:t>การสร้างและใช้ความรู้ </a:t>
            </a:r>
            <a:r>
              <a:rPr lang="en-US" sz="32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UPC" panose="020B0604020202020204" pitchFamily="34" charset="-34"/>
                <a:ea typeface="Tahoma" panose="020B0604030504040204" pitchFamily="34" charset="0"/>
                <a:cs typeface="BrowalliaUPC" panose="020B0604020202020204" pitchFamily="34" charset="-34"/>
              </a:rPr>
              <a:t>(EBM, KM, Research)</a:t>
            </a:r>
            <a:endParaRPr lang="th-TH" sz="3200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UPC" panose="020B0604020202020204" pitchFamily="34" charset="-34"/>
              <a:ea typeface="Tahoma" panose="020B0604030504040204" pitchFamily="34" charset="0"/>
              <a:cs typeface="BrowalliaUPC" panose="020B0604020202020204" pitchFamily="34" charset="-34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390144" y="881616"/>
          <a:ext cx="11375135" cy="124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9271">
                  <a:extLst>
                    <a:ext uri="{9D8B030D-6E8A-4147-A177-3AD203B41FA5}">
                      <a16:colId xmlns:a16="http://schemas.microsoft.com/office/drawing/2014/main" xmlns="" val="1010274105"/>
                    </a:ext>
                  </a:extLst>
                </a:gridCol>
                <a:gridCol w="7425864">
                  <a:extLst>
                    <a:ext uri="{9D8B030D-6E8A-4147-A177-3AD203B41FA5}">
                      <a16:colId xmlns:a16="http://schemas.microsoft.com/office/drawing/2014/main" xmlns="" val="3395438809"/>
                    </a:ext>
                  </a:extLst>
                </a:gridCol>
              </a:tblGrid>
              <a:tr h="294041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หัวข้อ/โรค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Updated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Evidence </a:t>
                      </a:r>
                      <a:r>
                        <a:rPr lang="th-TH" sz="1600" b="1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ที่นำมาใช้ปฏิบัติ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025455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th-TH" sz="14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7558975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th-TH" sz="14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4023536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th-TH" sz="14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0171981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390144" y="2656962"/>
          <a:ext cx="11375135" cy="124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9271">
                  <a:extLst>
                    <a:ext uri="{9D8B030D-6E8A-4147-A177-3AD203B41FA5}">
                      <a16:colId xmlns:a16="http://schemas.microsoft.com/office/drawing/2014/main" xmlns="" val="1010274105"/>
                    </a:ext>
                  </a:extLst>
                </a:gridCol>
                <a:gridCol w="7425864">
                  <a:extLst>
                    <a:ext uri="{9D8B030D-6E8A-4147-A177-3AD203B41FA5}">
                      <a16:colId xmlns:a16="http://schemas.microsoft.com/office/drawing/2014/main" xmlns="" val="3395438809"/>
                    </a:ext>
                  </a:extLst>
                </a:gridCol>
              </a:tblGrid>
              <a:tr h="294041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กิจกรรม 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KM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ลักษณะการจัดกิจกรรมและตัวอย่างความรู้ที่เกิดขึ้น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025455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th-TH" sz="14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7558975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th-TH" sz="14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4023536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th-TH" sz="14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01719815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390144" y="4432309"/>
          <a:ext cx="11375135" cy="124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9271">
                  <a:extLst>
                    <a:ext uri="{9D8B030D-6E8A-4147-A177-3AD203B41FA5}">
                      <a16:colId xmlns:a16="http://schemas.microsoft.com/office/drawing/2014/main" xmlns="" val="1010274105"/>
                    </a:ext>
                  </a:extLst>
                </a:gridCol>
                <a:gridCol w="7425864">
                  <a:extLst>
                    <a:ext uri="{9D8B030D-6E8A-4147-A177-3AD203B41FA5}">
                      <a16:colId xmlns:a16="http://schemas.microsoft.com/office/drawing/2014/main" xmlns="" val="3395438809"/>
                    </a:ext>
                  </a:extLst>
                </a:gridCol>
              </a:tblGrid>
              <a:tr h="294041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การวิจัย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Key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Findings </a:t>
                      </a:r>
                      <a:r>
                        <a:rPr lang="th-TH" sz="1600" b="1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และการนำมาใช้ประโยชน์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025455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th-TH" sz="14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7558975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th-TH" sz="14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4023536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th-TH" sz="14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017198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3245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972278" y="254339"/>
            <a:ext cx="4282263" cy="5616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2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การพัฒนา</a:t>
            </a:r>
            <a:r>
              <a:rPr lang="th-TH" altLang="en-US" sz="32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คุณภาพและนวัตกรรม</a:t>
            </a:r>
            <a:endParaRPr lang="en-US" altLang="en-US" sz="3200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707136" y="980629"/>
          <a:ext cx="10728959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5523">
                  <a:extLst>
                    <a:ext uri="{9D8B030D-6E8A-4147-A177-3AD203B41FA5}">
                      <a16:colId xmlns:a16="http://schemas.microsoft.com/office/drawing/2014/main" xmlns="" val="1433615822"/>
                    </a:ext>
                  </a:extLst>
                </a:gridCol>
                <a:gridCol w="2195187">
                  <a:extLst>
                    <a:ext uri="{9D8B030D-6E8A-4147-A177-3AD203B41FA5}">
                      <a16:colId xmlns:a16="http://schemas.microsoft.com/office/drawing/2014/main" xmlns="" val="358496683"/>
                    </a:ext>
                  </a:extLst>
                </a:gridCol>
                <a:gridCol w="4212042">
                  <a:extLst>
                    <a:ext uri="{9D8B030D-6E8A-4147-A177-3AD203B41FA5}">
                      <a16:colId xmlns:a16="http://schemas.microsoft.com/office/drawing/2014/main" xmlns="" val="1227165852"/>
                    </a:ext>
                  </a:extLst>
                </a:gridCol>
                <a:gridCol w="2426207">
                  <a:extLst>
                    <a:ext uri="{9D8B030D-6E8A-4147-A177-3AD203B41FA5}">
                      <a16:colId xmlns:a16="http://schemas.microsoft.com/office/drawing/2014/main" xmlns="" val="27189318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6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เรื่อง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6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เป้าหมาย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6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การพัฒนาและ</a:t>
                      </a:r>
                      <a:r>
                        <a:rPr lang="th-TH" sz="160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นวัตกรรม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6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ผลลัพธ์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55643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88585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22716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93182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23715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58651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45398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182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490161" y="254339"/>
            <a:ext cx="5417189" cy="5616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2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แผนการพัฒนาคุณภาพ การวิจัย นวตกรรม</a:t>
            </a:r>
            <a:endParaRPr lang="en-US" altLang="en-US" sz="3200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4773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40864" y="926593"/>
            <a:ext cx="7559040" cy="2302954"/>
          </a:xfrm>
        </p:spPr>
        <p:txBody>
          <a:bodyPr>
            <a:normAutofit fontScale="90000"/>
          </a:bodyPr>
          <a:lstStyle/>
          <a:p>
            <a:pPr>
              <a:lnSpc>
                <a:spcPct val="110000"/>
              </a:lnSpc>
              <a:spcBef>
                <a:spcPts val="300"/>
              </a:spcBef>
            </a:pPr>
            <a:r>
              <a:rPr lang="en-US" sz="4800" b="1" dirty="0" smtClean="0">
                <a:solidFill>
                  <a:srgbClr val="00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 IV</a:t>
            </a:r>
            <a:br>
              <a:rPr lang="en-US" sz="4800" b="1" dirty="0" smtClean="0">
                <a:solidFill>
                  <a:srgbClr val="00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4800" b="1" dirty="0" smtClean="0">
                <a:solidFill>
                  <a:srgbClr val="00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Risk Management Process</a:t>
            </a:r>
            <a:endParaRPr lang="th-TH" sz="4800" b="1" dirty="0">
              <a:solidFill>
                <a:srgbClr val="00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7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4C901-A5B4-49BC-ACA0-4D7156B9614E}" type="slidenum">
              <a:rPr lang="en-US" smtClean="0"/>
              <a:t>26</a:t>
            </a:fld>
            <a:endParaRPr lang="en-US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/>
          </p:nvPr>
        </p:nvGraphicFramePr>
        <p:xfrm>
          <a:off x="450946" y="1185335"/>
          <a:ext cx="10902853" cy="2032019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738038">
                  <a:extLst>
                    <a:ext uri="{9D8B030D-6E8A-4147-A177-3AD203B41FA5}">
                      <a16:colId xmlns:a16="http://schemas.microsoft.com/office/drawing/2014/main" xmlns="" val="297229935"/>
                    </a:ext>
                  </a:extLst>
                </a:gridCol>
                <a:gridCol w="8164815">
                  <a:extLst>
                    <a:ext uri="{9D8B030D-6E8A-4147-A177-3AD203B41FA5}">
                      <a16:colId xmlns:a16="http://schemas.microsoft.com/office/drawing/2014/main" xmlns="" val="1638143905"/>
                    </a:ext>
                  </a:extLst>
                </a:gridCol>
              </a:tblGrid>
              <a:tr h="359724">
                <a:tc>
                  <a:txBody>
                    <a:bodyPr/>
                    <a:lstStyle/>
                    <a:p>
                      <a:pPr algn="ctr"/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พิจารณาจาก</a:t>
                      </a:r>
                      <a:endParaRPr lang="en-US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ความเสี่ยงสำคัญ</a:t>
                      </a:r>
                      <a:endParaRPr lang="en-US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88556959"/>
                  </a:ext>
                </a:extLst>
              </a:tr>
              <a:tr h="334459"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โรค</a:t>
                      </a:r>
                      <a:endParaRPr lang="en-US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51958403"/>
                  </a:ext>
                </a:extLst>
              </a:tr>
              <a:tr h="334459"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หัตถการ</a:t>
                      </a:r>
                      <a:endParaRPr lang="en-US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11488028"/>
                  </a:ext>
                </a:extLst>
              </a:tr>
              <a:tr h="334459"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กระบวนการดูแลผู้ป่วย</a:t>
                      </a:r>
                      <a:endParaRPr lang="en-US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67510155"/>
                  </a:ext>
                </a:extLst>
              </a:tr>
              <a:tr h="334459"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กระบวนการอื่นๆ</a:t>
                      </a:r>
                      <a:endParaRPr lang="en-US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97431274"/>
                  </a:ext>
                </a:extLst>
              </a:tr>
              <a:tr h="334459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PSG: SIMPLE</a:t>
                      </a:r>
                      <a:endParaRPr lang="en-US" sz="14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44595550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0947" y="730508"/>
            <a:ext cx="36631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การระบุความเสี่ยง </a:t>
            </a: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Risk Identification</a:t>
            </a: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5157272" y="269727"/>
            <a:ext cx="2082943" cy="5309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ความ</a:t>
            </a:r>
            <a:r>
              <a:rPr lang="th-TH" altLang="en-US" sz="30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เสี่ยงสำคัญ</a:t>
            </a:r>
            <a:endParaRPr lang="en-US" altLang="en-US" sz="3000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8" name="5-Point Star 7"/>
          <p:cNvSpPr/>
          <p:nvPr/>
        </p:nvSpPr>
        <p:spPr>
          <a:xfrm>
            <a:off x="368490" y="150126"/>
            <a:ext cx="968991" cy="721575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28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995056"/>
              </p:ext>
            </p:extLst>
          </p:nvPr>
        </p:nvGraphicFramePr>
        <p:xfrm>
          <a:off x="207266" y="937825"/>
          <a:ext cx="11716509" cy="545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78">
                  <a:extLst>
                    <a:ext uri="{9D8B030D-6E8A-4147-A177-3AD203B41FA5}">
                      <a16:colId xmlns:a16="http://schemas.microsoft.com/office/drawing/2014/main" xmlns="" val="658352449"/>
                    </a:ext>
                  </a:extLst>
                </a:gridCol>
                <a:gridCol w="1335896">
                  <a:extLst>
                    <a:ext uri="{9D8B030D-6E8A-4147-A177-3AD203B41FA5}">
                      <a16:colId xmlns:a16="http://schemas.microsoft.com/office/drawing/2014/main" xmlns="" val="184561500"/>
                    </a:ext>
                  </a:extLst>
                </a:gridCol>
                <a:gridCol w="1673787">
                  <a:extLst>
                    <a:ext uri="{9D8B030D-6E8A-4147-A177-3AD203B41FA5}">
                      <a16:colId xmlns:a16="http://schemas.microsoft.com/office/drawing/2014/main" xmlns="" val="2370005503"/>
                    </a:ext>
                  </a:extLst>
                </a:gridCol>
                <a:gridCol w="1673787">
                  <a:extLst>
                    <a:ext uri="{9D8B030D-6E8A-4147-A177-3AD203B41FA5}">
                      <a16:colId xmlns:a16="http://schemas.microsoft.com/office/drawing/2014/main" xmlns="" val="54828352"/>
                    </a:ext>
                  </a:extLst>
                </a:gridCol>
                <a:gridCol w="1673787">
                  <a:extLst>
                    <a:ext uri="{9D8B030D-6E8A-4147-A177-3AD203B41FA5}">
                      <a16:colId xmlns:a16="http://schemas.microsoft.com/office/drawing/2014/main" xmlns="" val="3086549805"/>
                    </a:ext>
                  </a:extLst>
                </a:gridCol>
                <a:gridCol w="1673787">
                  <a:extLst>
                    <a:ext uri="{9D8B030D-6E8A-4147-A177-3AD203B41FA5}">
                      <a16:colId xmlns:a16="http://schemas.microsoft.com/office/drawing/2014/main" xmlns="" val="3007146378"/>
                    </a:ext>
                  </a:extLst>
                </a:gridCol>
                <a:gridCol w="1673787">
                  <a:extLst>
                    <a:ext uri="{9D8B030D-6E8A-4147-A177-3AD203B41FA5}">
                      <a16:colId xmlns:a16="http://schemas.microsoft.com/office/drawing/2014/main" xmlns="" val="4146595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อุบัติการณ์นำไปสู่การเสียชีวิตหรือทุพพลภาพอย่างถาวร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Catastrophic</a:t>
                      </a:r>
                    </a:p>
                    <a:p>
                      <a:endParaRPr lang="en-US" sz="14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1400" b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endParaRPr lang="th-TH" sz="1400" b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endParaRPr lang="th-TH" sz="1400" b="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endParaRPr lang="en-US" sz="14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92022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มีอันตราย/บาดเจ็บรุนแรง อาจ</a:t>
                      </a:r>
                      <a:r>
                        <a:rPr lang="th-TH" sz="1400" b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ทำให้สูญเสียอวัยวะหรือลดการ</a:t>
                      </a: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ทำหน้าที่ของร่างกายอย่างถาวร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Major</a:t>
                      </a:r>
                    </a:p>
                    <a:p>
                      <a:endParaRPr lang="en-US" sz="14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14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endParaRPr lang="th-TH" sz="14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endParaRPr lang="th-TH" sz="14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5577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อันตราย/บาดเจ็บปานกลาง ต้องรักษา, อาจสูญเสียหน้าที่ของร่างกายเล็กน้อยหรือชั่วคราว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Moderate</a:t>
                      </a:r>
                    </a:p>
                    <a:p>
                      <a:endParaRPr lang="en-US" sz="14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14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endParaRPr lang="th-TH" sz="14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endParaRPr lang="th-TH" sz="14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806947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อันตราย/บาดเจ็บเล็กน้อย สามารถแก้ไขได้โดยง่าย อาจทำให้ต้องนอน รพ.นานขึ้น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Minor</a:t>
                      </a:r>
                    </a:p>
                    <a:p>
                      <a:endParaRPr lang="en-US" sz="14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14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endParaRPr lang="th-TH" sz="14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endParaRPr lang="th-TH" sz="14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997416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อันตราย/บาดเจ็บเล็กน้อย, หรือสิ่งที่เกิดขึ้นไม่เกี่ยวกับการรักษา พยาบาล</a:t>
                      </a:r>
                      <a:endParaRPr lang="th-TH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Negligible</a:t>
                      </a:r>
                    </a:p>
                    <a:p>
                      <a:endParaRPr lang="en-US" sz="14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14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endParaRPr lang="th-TH" sz="14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endParaRPr lang="th-TH" sz="14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70487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endParaRPr lang="en-US" sz="140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Remote</a:t>
                      </a:r>
                      <a:endParaRPr lang="th-TH" sz="1400" b="1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r>
                        <a:rPr lang="th-TH" sz="14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อาจเกิดได้ในรอบ </a:t>
                      </a:r>
                      <a:r>
                        <a:rPr lang="en-US" sz="14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5-30 </a:t>
                      </a:r>
                      <a:r>
                        <a:rPr lang="th-TH" sz="14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ปี</a:t>
                      </a:r>
                      <a:endParaRPr lang="en-US" sz="14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Uncommon</a:t>
                      </a:r>
                      <a:endParaRPr lang="th-TH" sz="1400" b="1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r>
                        <a:rPr lang="th-TH" sz="14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อาจเกิดได้เป็นครั้งคราวใน รอบ </a:t>
                      </a:r>
                      <a:r>
                        <a:rPr lang="en-US" sz="14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2-5</a:t>
                      </a:r>
                      <a:r>
                        <a:rPr lang="th-TH" sz="14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ปี</a:t>
                      </a:r>
                      <a:endParaRPr lang="en-US" sz="14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Occasional</a:t>
                      </a:r>
                      <a:endParaRPr lang="th-TH" sz="1400" b="1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r>
                        <a:rPr lang="th-TH" sz="14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น่าจะเกิดหลายครั้งใน </a:t>
                      </a:r>
                      <a:r>
                        <a:rPr lang="en-US" sz="14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1-2 </a:t>
                      </a:r>
                      <a:r>
                        <a:rPr lang="th-TH" sz="14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ปี</a:t>
                      </a:r>
                      <a:endParaRPr lang="en-US" sz="14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Probable</a:t>
                      </a:r>
                      <a:endParaRPr lang="th-TH" sz="1400" b="1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r>
                        <a:rPr lang="th-TH" sz="14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เกิดหลายครั้งในรอบปี</a:t>
                      </a:r>
                      <a:endParaRPr lang="en-US" sz="14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Frequent</a:t>
                      </a:r>
                      <a:endParaRPr lang="th-TH" sz="1400" b="1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r>
                        <a:rPr lang="th-TH" sz="14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เกิดบ่อยครั้งในรอบปี</a:t>
                      </a:r>
                      <a:endParaRPr lang="en-US" sz="14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85586371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307413" y="269727"/>
            <a:ext cx="5782673" cy="5309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ผลการวิเคราะห์ความเสี่ยงในรูปแบบ </a:t>
            </a:r>
            <a:r>
              <a:rPr lang="en-US" altLang="en-US" sz="30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Risk Matrix</a:t>
            </a:r>
            <a:endParaRPr lang="en-US" altLang="en-US" sz="3000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5-Point Star 4"/>
          <p:cNvSpPr/>
          <p:nvPr/>
        </p:nvSpPr>
        <p:spPr>
          <a:xfrm>
            <a:off x="368490" y="150126"/>
            <a:ext cx="968991" cy="721575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449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369611" y="970134"/>
          <a:ext cx="11310325" cy="3353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8104">
                  <a:extLst>
                    <a:ext uri="{9D8B030D-6E8A-4147-A177-3AD203B41FA5}">
                      <a16:colId xmlns:a16="http://schemas.microsoft.com/office/drawing/2014/main" xmlns="" val="1092413832"/>
                    </a:ext>
                  </a:extLst>
                </a:gridCol>
                <a:gridCol w="652728">
                  <a:extLst>
                    <a:ext uri="{9D8B030D-6E8A-4147-A177-3AD203B41FA5}">
                      <a16:colId xmlns:a16="http://schemas.microsoft.com/office/drawing/2014/main" xmlns="" val="3466923475"/>
                    </a:ext>
                  </a:extLst>
                </a:gridCol>
                <a:gridCol w="2355397">
                  <a:extLst>
                    <a:ext uri="{9D8B030D-6E8A-4147-A177-3AD203B41FA5}">
                      <a16:colId xmlns:a16="http://schemas.microsoft.com/office/drawing/2014/main" xmlns="" val="975127114"/>
                    </a:ext>
                  </a:extLst>
                </a:gridCol>
                <a:gridCol w="2901696">
                  <a:extLst>
                    <a:ext uri="{9D8B030D-6E8A-4147-A177-3AD203B41FA5}">
                      <a16:colId xmlns:a16="http://schemas.microsoft.com/office/drawing/2014/main" xmlns="" val="3753293894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xmlns="" val="898912374"/>
                    </a:ext>
                  </a:extLst>
                </a:gridCol>
              </a:tblGrid>
              <a:tr h="305033">
                <a:tc>
                  <a:txBody>
                    <a:bodyPr/>
                    <a:lstStyle/>
                    <a:p>
                      <a:pPr algn="ctr"/>
                      <a:r>
                        <a:rPr lang="th-TH" sz="14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ความเสี่ยง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ระดับ</a:t>
                      </a:r>
                      <a:endParaRPr lang="en-US" sz="14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สถิติการเกิดอุบัติการณ์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ผลการทำ</a:t>
                      </a:r>
                      <a:r>
                        <a:rPr lang="th-TH" sz="1400" b="1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400" b="1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RCA</a:t>
                      </a:r>
                      <a:endParaRPr lang="th-TH" sz="14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มาตรการป้องกันที่เป็นปัจจุบัน</a:t>
                      </a:r>
                      <a:endParaRPr lang="en-US" sz="14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14690298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73036855"/>
                  </a:ext>
                </a:extLst>
              </a:tr>
              <a:tr h="261659"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10505761"/>
                  </a:ext>
                </a:extLst>
              </a:tr>
              <a:tr h="261659"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78876910"/>
                  </a:ext>
                </a:extLst>
              </a:tr>
              <a:tr h="261659"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07417676"/>
                  </a:ext>
                </a:extLst>
              </a:tr>
              <a:tr h="261659"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71086784"/>
                  </a:ext>
                </a:extLst>
              </a:tr>
              <a:tr h="261659"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52133338"/>
                  </a:ext>
                </a:extLst>
              </a:tr>
              <a:tr h="261659"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35941982"/>
                  </a:ext>
                </a:extLst>
              </a:tr>
              <a:tr h="261659"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84763394"/>
                  </a:ext>
                </a:extLst>
              </a:tr>
              <a:tr h="261659"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45342189"/>
                  </a:ext>
                </a:extLst>
              </a:tr>
              <a:tr h="261659"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55024343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891178" y="233151"/>
            <a:ext cx="2615139" cy="5309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การจัดการความเสี่ยง</a:t>
            </a:r>
            <a:endParaRPr lang="en-US" altLang="en-US" sz="3000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4" name="5-Point Star 3"/>
          <p:cNvSpPr/>
          <p:nvPr/>
        </p:nvSpPr>
        <p:spPr>
          <a:xfrm>
            <a:off x="368490" y="150126"/>
            <a:ext cx="968991" cy="721575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97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390144" y="804356"/>
          <a:ext cx="11301984" cy="5733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4432">
                  <a:extLst>
                    <a:ext uri="{9D8B030D-6E8A-4147-A177-3AD203B41FA5}">
                      <a16:colId xmlns:a16="http://schemas.microsoft.com/office/drawing/2014/main" xmlns="" val="1954842618"/>
                    </a:ext>
                  </a:extLst>
                </a:gridCol>
                <a:gridCol w="5742432">
                  <a:extLst>
                    <a:ext uri="{9D8B030D-6E8A-4147-A177-3AD203B41FA5}">
                      <a16:colId xmlns:a16="http://schemas.microsoft.com/office/drawing/2014/main" xmlns="" val="1428314982"/>
                    </a:ext>
                  </a:extLst>
                </a:gridCol>
                <a:gridCol w="2865120">
                  <a:extLst>
                    <a:ext uri="{9D8B030D-6E8A-4147-A177-3AD203B41FA5}">
                      <a16:colId xmlns:a16="http://schemas.microsoft.com/office/drawing/2014/main" xmlns="" val="2550723166"/>
                    </a:ext>
                  </a:extLst>
                </a:gridCol>
              </a:tblGrid>
              <a:tr h="305033">
                <a:tc>
                  <a:txBody>
                    <a:bodyPr/>
                    <a:lstStyle/>
                    <a:p>
                      <a:pPr algn="ctr"/>
                      <a:r>
                        <a:rPr lang="th-TH" sz="16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เป้าหมาย</a:t>
                      </a:r>
                      <a:endParaRPr lang="en-US" sz="16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สิ่งที่ปฏิบัติ</a:t>
                      </a:r>
                      <a:endParaRPr lang="en-US" sz="16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ผลลัพธ์</a:t>
                      </a:r>
                      <a:endParaRPr lang="en-US" sz="16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87069242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S1.1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: Surgical Safety Checklist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11963067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S1.2: SSI prevention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5319023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S1.3: ERAS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1587768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S1.4: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VTE prevention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50351856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S2: Safe anesthesia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05956935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S3: Safe operating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room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36066350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I1: Hand hygiene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54324206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I2.1 CAUTI prevention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75266483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I2.2: VAP prevention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38861705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I2.3: CLABSI prevention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66716501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I3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: Isolation precaution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74696204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I4: Prevention &amp; control of MDRO spread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97683277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M1: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Safe from ADE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94064166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M2: Safe from med error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07263263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M3: Med reconcile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41998674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M4: RDU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82077449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M5: Blood transfusion safety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0951880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868468" y="184383"/>
            <a:ext cx="4660571" cy="5309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การตอบสนองต่อ </a:t>
            </a:r>
            <a:r>
              <a:rPr lang="en-US" altLang="en-US" sz="30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Patient Safety Goals</a:t>
            </a:r>
            <a:endParaRPr lang="en-US" altLang="en-US" sz="3000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4" name="5-Point Star 3"/>
          <p:cNvSpPr/>
          <p:nvPr/>
        </p:nvSpPr>
        <p:spPr>
          <a:xfrm>
            <a:off x="368490" y="150126"/>
            <a:ext cx="968991" cy="721575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84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8154826"/>
              </p:ext>
            </p:extLst>
          </p:nvPr>
        </p:nvGraphicFramePr>
        <p:xfrm>
          <a:off x="548638" y="1612624"/>
          <a:ext cx="11021571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2787">
                  <a:extLst>
                    <a:ext uri="{9D8B030D-6E8A-4147-A177-3AD203B41FA5}">
                      <a16:colId xmlns:a16="http://schemas.microsoft.com/office/drawing/2014/main" xmlns="" val="1010274105"/>
                    </a:ext>
                  </a:extLst>
                </a:gridCol>
                <a:gridCol w="355535">
                  <a:extLst>
                    <a:ext uri="{9D8B030D-6E8A-4147-A177-3AD203B41FA5}">
                      <a16:colId xmlns:a16="http://schemas.microsoft.com/office/drawing/2014/main" xmlns="" val="2190446371"/>
                    </a:ext>
                  </a:extLst>
                </a:gridCol>
                <a:gridCol w="355535">
                  <a:extLst>
                    <a:ext uri="{9D8B030D-6E8A-4147-A177-3AD203B41FA5}">
                      <a16:colId xmlns:a16="http://schemas.microsoft.com/office/drawing/2014/main" xmlns="" val="2985095678"/>
                    </a:ext>
                  </a:extLst>
                </a:gridCol>
                <a:gridCol w="355535">
                  <a:extLst>
                    <a:ext uri="{9D8B030D-6E8A-4147-A177-3AD203B41FA5}">
                      <a16:colId xmlns:a16="http://schemas.microsoft.com/office/drawing/2014/main" xmlns="" val="3086176477"/>
                    </a:ext>
                  </a:extLst>
                </a:gridCol>
                <a:gridCol w="355535">
                  <a:extLst>
                    <a:ext uri="{9D8B030D-6E8A-4147-A177-3AD203B41FA5}">
                      <a16:colId xmlns:a16="http://schemas.microsoft.com/office/drawing/2014/main" xmlns="" val="2155006397"/>
                    </a:ext>
                  </a:extLst>
                </a:gridCol>
                <a:gridCol w="355535">
                  <a:extLst>
                    <a:ext uri="{9D8B030D-6E8A-4147-A177-3AD203B41FA5}">
                      <a16:colId xmlns:a16="http://schemas.microsoft.com/office/drawing/2014/main" xmlns="" val="3966754832"/>
                    </a:ext>
                  </a:extLst>
                </a:gridCol>
                <a:gridCol w="355535">
                  <a:extLst>
                    <a:ext uri="{9D8B030D-6E8A-4147-A177-3AD203B41FA5}">
                      <a16:colId xmlns:a16="http://schemas.microsoft.com/office/drawing/2014/main" xmlns="" val="4032033017"/>
                    </a:ext>
                  </a:extLst>
                </a:gridCol>
                <a:gridCol w="5925574">
                  <a:extLst>
                    <a:ext uri="{9D8B030D-6E8A-4147-A177-3AD203B41FA5}">
                      <a16:colId xmlns:a16="http://schemas.microsoft.com/office/drawing/2014/main" xmlns="" val="2289548680"/>
                    </a:ext>
                  </a:extLst>
                </a:gridCol>
              </a:tblGrid>
              <a:tr h="2011680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บริการที่โดดเด่น/ภาคภูมิใจ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เป็นผู้บุกเบิกสร้างนวัตกรม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เป็นบริการที่ซับซ้อน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มีการบูรณาการข้ามสาขา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เป็นต้นแบบ/ที่ฝึกอบรม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มีผลงานที่ดี/เป็นเลิศ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มีผู้รับบริการจำนวนมาก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คำอธิบาย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02545532"/>
                  </a:ext>
                </a:extLst>
              </a:tr>
              <a:tr h="376674"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0171981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0908766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7717015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15237" y="191068"/>
            <a:ext cx="8503920" cy="107721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UPC" panose="020B0604020202020204" pitchFamily="34" charset="-34"/>
                <a:ea typeface="Tahoma" panose="020B0604030504040204" pitchFamily="34" charset="0"/>
                <a:cs typeface="BrowalliaUPC" panose="020B0604020202020204" pitchFamily="34" charset="-34"/>
              </a:rPr>
              <a:t>การจัดบริการที่สนับสนุนการบรรลุวิสัยทัศน์ พันธกิจ ขององค์กร</a:t>
            </a:r>
          </a:p>
          <a:p>
            <a:r>
              <a:rPr lang="th-TH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วิสัยทัศน์</a:t>
            </a:r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th-TH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เป็นสถาบันการแพทย์ชั้นนำในระดับสากล</a:t>
            </a:r>
          </a:p>
          <a:p>
            <a:r>
              <a:rPr lang="th-TH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พันธกิจ</a:t>
            </a:r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th-TH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จัดการศึกษา สร้างงานวิจัย ให้การดูแลสุขภาพและการบริการวิชาการ เพื่อสุขภาวะของสังคม</a:t>
            </a:r>
          </a:p>
        </p:txBody>
      </p:sp>
      <p:sp>
        <p:nvSpPr>
          <p:cNvPr id="6" name="5-Point Star 5"/>
          <p:cNvSpPr/>
          <p:nvPr/>
        </p:nvSpPr>
        <p:spPr>
          <a:xfrm>
            <a:off x="368490" y="150126"/>
            <a:ext cx="968991" cy="721575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69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341376" y="744982"/>
          <a:ext cx="11423903" cy="59470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0048">
                  <a:extLst>
                    <a:ext uri="{9D8B030D-6E8A-4147-A177-3AD203B41FA5}">
                      <a16:colId xmlns:a16="http://schemas.microsoft.com/office/drawing/2014/main" xmlns="" val="1954842618"/>
                    </a:ext>
                  </a:extLst>
                </a:gridCol>
                <a:gridCol w="5766816">
                  <a:extLst>
                    <a:ext uri="{9D8B030D-6E8A-4147-A177-3AD203B41FA5}">
                      <a16:colId xmlns:a16="http://schemas.microsoft.com/office/drawing/2014/main" xmlns="" val="1428314982"/>
                    </a:ext>
                  </a:extLst>
                </a:gridCol>
                <a:gridCol w="2987039">
                  <a:extLst>
                    <a:ext uri="{9D8B030D-6E8A-4147-A177-3AD203B41FA5}">
                      <a16:colId xmlns:a16="http://schemas.microsoft.com/office/drawing/2014/main" xmlns="" val="1689776586"/>
                    </a:ext>
                  </a:extLst>
                </a:gridCol>
              </a:tblGrid>
              <a:tr h="305033">
                <a:tc>
                  <a:txBody>
                    <a:bodyPr/>
                    <a:lstStyle/>
                    <a:p>
                      <a:pPr algn="ctr"/>
                      <a:r>
                        <a:rPr lang="th-TH" sz="16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เป้าหมาย</a:t>
                      </a:r>
                      <a:endParaRPr lang="en-US" sz="16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สิ่งที่ปฏิบัติ</a:t>
                      </a:r>
                      <a:endParaRPr lang="en-US" sz="16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ผลลัพธ์</a:t>
                      </a:r>
                      <a:endParaRPr lang="en-US" sz="16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87069242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P1: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Patient identification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22334851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P2: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Communication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63410632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P3: Reduction of diagnostic errors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62417217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P4.1: Pressure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ulcer prevention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16522241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P4.2: Patient fall prevention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10619996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P5: Pain management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27781406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P6: Refer &amp; transfer safety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26453060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L1: Catheter, tube connection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infusion pump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92928923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E1: Response to deteriorate.pt.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61988392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E2.1: Sepsis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50271846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E2.2: Acute coronary syndrome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91447983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E2.3: Acute ischemic stroke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66466184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E2.4: Safe CPR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83146134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E3.1: PPH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24920701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E3.2: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Safe </a:t>
                      </a:r>
                      <a:r>
                        <a:rPr lang="en-US" sz="1400" b="0" baseline="0" dirty="0" err="1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labour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4979263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E3.3 Birth asphyxia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48156738"/>
                  </a:ext>
                </a:extLst>
              </a:tr>
              <a:tr h="305033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E4: ER safety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7808738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819700" y="123423"/>
            <a:ext cx="4660571" cy="5309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การตอบสนองต่อ </a:t>
            </a:r>
            <a:r>
              <a:rPr lang="en-US" altLang="en-US" sz="30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Patient Safety Goals</a:t>
            </a:r>
            <a:endParaRPr lang="en-US" altLang="en-US" sz="3000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4" name="5-Point Star 3"/>
          <p:cNvSpPr/>
          <p:nvPr/>
        </p:nvSpPr>
        <p:spPr>
          <a:xfrm>
            <a:off x="368490" y="150126"/>
            <a:ext cx="968991" cy="721575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17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40864" y="1560575"/>
            <a:ext cx="7559040" cy="1668971"/>
          </a:xfrm>
        </p:spPr>
        <p:txBody>
          <a:bodyPr>
            <a:normAutofit fontScale="90000"/>
          </a:bodyPr>
          <a:lstStyle/>
          <a:p>
            <a:pPr>
              <a:lnSpc>
                <a:spcPct val="110000"/>
              </a:lnSpc>
              <a:spcBef>
                <a:spcPts val="300"/>
              </a:spcBef>
            </a:pPr>
            <a:r>
              <a:rPr lang="en-US" sz="4800" b="1" dirty="0" smtClean="0">
                <a:solidFill>
                  <a:srgbClr val="00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 V</a:t>
            </a:r>
            <a:br>
              <a:rPr lang="en-US" sz="4800" b="1" dirty="0" smtClean="0">
                <a:solidFill>
                  <a:srgbClr val="00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4800" b="1" dirty="0" smtClean="0">
                <a:solidFill>
                  <a:srgbClr val="00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Clinical Quality Summary</a:t>
            </a:r>
            <a:endParaRPr lang="th-TH" sz="4800" b="1" dirty="0">
              <a:solidFill>
                <a:srgbClr val="00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66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662242" y="269727"/>
            <a:ext cx="1073050" cy="5309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en-US" altLang="en-US" sz="30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Context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3296" y="985652"/>
            <a:ext cx="113873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เช่น ระบาดวิทยาของปัญหา ลักษณะผู้ป่วย ความต้องการของผู้ป่วย องค์ประกอบสำคัญในการดูแล เทคโนโลยีที่ใช้ จำนวนผู้ป่วย การทำหัตถการ ความท้าทาย</a:t>
            </a:r>
            <a:endParaRPr lang="en-US" sz="2000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4" name="5-Point Star 3"/>
          <p:cNvSpPr/>
          <p:nvPr/>
        </p:nvSpPr>
        <p:spPr>
          <a:xfrm>
            <a:off x="368490" y="150126"/>
            <a:ext cx="968991" cy="721575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17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899988" y="269727"/>
            <a:ext cx="8597546" cy="5309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เป้าหมาย ปัจจัยขับเคลื่อน ตัวชี้วัด (</a:t>
            </a:r>
            <a:r>
              <a:rPr lang="en-US" altLang="en-US" sz="30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Purpose, Driver Diagram, &amp; Indicator</a:t>
            </a:r>
            <a:r>
              <a:rPr lang="th-TH" altLang="en-US" sz="30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3000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28968" y="2961565"/>
            <a:ext cx="1392072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h-TH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เป้าหมาย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87589" y="3848674"/>
            <a:ext cx="1392072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46210" y="2866028"/>
            <a:ext cx="1392072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504831" y="2866031"/>
            <a:ext cx="1392072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1" name="Straight Arrow Connector 10"/>
          <p:cNvCxnSpPr>
            <a:stCxn id="10" idx="1"/>
            <a:endCxn id="7" idx="3"/>
          </p:cNvCxnSpPr>
          <p:nvPr/>
        </p:nvCxnSpPr>
        <p:spPr>
          <a:xfrm flipH="1" flipV="1">
            <a:off x="7738283" y="3189194"/>
            <a:ext cx="766549" cy="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187589" y="2214465"/>
            <a:ext cx="1392072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46210" y="1764087"/>
            <a:ext cx="1392072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504831" y="1764087"/>
            <a:ext cx="1392072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20" name="Elbow Connector 19"/>
          <p:cNvCxnSpPr>
            <a:stCxn id="13" idx="1"/>
            <a:endCxn id="3" idx="3"/>
          </p:cNvCxnSpPr>
          <p:nvPr/>
        </p:nvCxnSpPr>
        <p:spPr>
          <a:xfrm rot="10800000" flipV="1">
            <a:off x="3421042" y="2537630"/>
            <a:ext cx="766549" cy="83943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4" idx="1"/>
            <a:endCxn id="3" idx="3"/>
          </p:cNvCxnSpPr>
          <p:nvPr/>
        </p:nvCxnSpPr>
        <p:spPr>
          <a:xfrm rot="10800000">
            <a:off x="3421042" y="3377063"/>
            <a:ext cx="766549" cy="79477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stCxn id="14" idx="1"/>
            <a:endCxn id="13" idx="3"/>
          </p:cNvCxnSpPr>
          <p:nvPr/>
        </p:nvCxnSpPr>
        <p:spPr>
          <a:xfrm rot="10800000" flipV="1">
            <a:off x="5579663" y="2087252"/>
            <a:ext cx="766549" cy="45037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7" idx="1"/>
            <a:endCxn id="13" idx="3"/>
          </p:cNvCxnSpPr>
          <p:nvPr/>
        </p:nvCxnSpPr>
        <p:spPr>
          <a:xfrm rot="10800000">
            <a:off x="5579663" y="2537632"/>
            <a:ext cx="766549" cy="65156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5" idx="1"/>
            <a:endCxn id="14" idx="3"/>
          </p:cNvCxnSpPr>
          <p:nvPr/>
        </p:nvCxnSpPr>
        <p:spPr>
          <a:xfrm flipH="1">
            <a:off x="7738283" y="2087252"/>
            <a:ext cx="7665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264782" y="855234"/>
            <a:ext cx="9204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Purpose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054913" y="855234"/>
            <a:ext cx="16017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Primary Drivers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143300" y="851424"/>
            <a:ext cx="18325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Secondary Drivers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995573" y="851423"/>
            <a:ext cx="26725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Interventions/Change Idea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028746" y="3807062"/>
            <a:ext cx="8443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Indicator: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187589" y="4529276"/>
            <a:ext cx="8443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Indicator: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291619" y="3530063"/>
            <a:ext cx="8443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Indicator: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04831" y="3512358"/>
            <a:ext cx="8443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Indicator:</a:t>
            </a:r>
          </a:p>
        </p:txBody>
      </p:sp>
      <p:sp>
        <p:nvSpPr>
          <p:cNvPr id="25" name="5-Point Star 24"/>
          <p:cNvSpPr/>
          <p:nvPr/>
        </p:nvSpPr>
        <p:spPr>
          <a:xfrm>
            <a:off x="368490" y="150126"/>
            <a:ext cx="968991" cy="721575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9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525439" y="269727"/>
            <a:ext cx="5346656" cy="5309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en-US" altLang="en-US" sz="30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Process Flowchart </a:t>
            </a:r>
            <a:r>
              <a:rPr lang="th-TH" altLang="en-US" sz="30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ของการดูแลผู้ป่วยโรค.....</a:t>
            </a:r>
            <a:endParaRPr lang="en-US" altLang="en-US" sz="3000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00631" y="6027003"/>
            <a:ext cx="97962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dirty="0">
                <a:latin typeface="BrowalliaUPC" panose="020B0604020202020204" pitchFamily="34" charset="-34"/>
                <a:cs typeface="BrowalliaUPC" panose="020B0604020202020204" pitchFamily="34" charset="-34"/>
              </a:rPr>
              <a:t>เขียน </a:t>
            </a:r>
            <a:r>
              <a:rPr lang="en-US" sz="2400" dirty="0">
                <a:latin typeface="BrowalliaUPC" panose="020B0604020202020204" pitchFamily="34" charset="-34"/>
                <a:cs typeface="BrowalliaUPC" panose="020B0604020202020204" pitchFamily="34" charset="-34"/>
              </a:rPr>
              <a:t>flowchart </a:t>
            </a:r>
            <a:r>
              <a:rPr lang="th-TH" sz="2400" dirty="0">
                <a:latin typeface="BrowalliaUPC" panose="020B0604020202020204" pitchFamily="34" charset="-34"/>
                <a:cs typeface="BrowalliaUPC" panose="020B0604020202020204" pitchFamily="34" charset="-34"/>
              </a:rPr>
              <a:t>ที่ทำให้เห็นภาพรวมของกระบวนการดูแลตั้งแต่ต้นจนจบ เน้นกระบวนการสำคัญของโรคที่นำเสนอ</a:t>
            </a:r>
          </a:p>
          <a:p>
            <a:pPr algn="ctr"/>
            <a:r>
              <a:rPr lang="th-TH" sz="2400" dirty="0">
                <a:latin typeface="BrowalliaUPC" panose="020B0604020202020204" pitchFamily="34" charset="-34"/>
                <a:cs typeface="BrowalliaUPC" panose="020B0604020202020204" pitchFamily="34" charset="-34"/>
              </a:rPr>
              <a:t>ควรระบุประเด็นคุณภาพสำคัญ/ความเสี่ยงในแต่ละขั้นตอนลงไปในขั้นตอนต่างๆ ของ </a:t>
            </a:r>
            <a:r>
              <a:rPr lang="en-US" sz="2400" dirty="0">
                <a:latin typeface="BrowalliaUPC" panose="020B0604020202020204" pitchFamily="34" charset="-34"/>
                <a:cs typeface="BrowalliaUPC" panose="020B0604020202020204" pitchFamily="34" charset="-34"/>
              </a:rPr>
              <a:t>flowchart </a:t>
            </a:r>
            <a:r>
              <a:rPr lang="th-TH" sz="2400" dirty="0">
                <a:latin typeface="BrowalliaUPC" panose="020B0604020202020204" pitchFamily="34" charset="-34"/>
                <a:cs typeface="BrowalliaUPC" panose="020B0604020202020204" pitchFamily="34" charset="-34"/>
              </a:rPr>
              <a:t>ด้วย</a:t>
            </a:r>
          </a:p>
        </p:txBody>
      </p:sp>
      <p:sp>
        <p:nvSpPr>
          <p:cNvPr id="4" name="5-Point Star 3"/>
          <p:cNvSpPr/>
          <p:nvPr/>
        </p:nvSpPr>
        <p:spPr>
          <a:xfrm>
            <a:off x="368490" y="150126"/>
            <a:ext cx="968991" cy="721575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12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372335" y="269727"/>
            <a:ext cx="5652830" cy="5309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การจัดการกระบวนการ (</a:t>
            </a:r>
            <a:r>
              <a:rPr lang="en-US" altLang="en-US" sz="30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Process Management</a:t>
            </a:r>
            <a:r>
              <a:rPr lang="th-TH" altLang="en-US" sz="30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3000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719328" y="980629"/>
          <a:ext cx="10777728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4139">
                  <a:extLst>
                    <a:ext uri="{9D8B030D-6E8A-4147-A177-3AD203B41FA5}">
                      <a16:colId xmlns:a16="http://schemas.microsoft.com/office/drawing/2014/main" xmlns="" val="1433615822"/>
                    </a:ext>
                  </a:extLst>
                </a:gridCol>
                <a:gridCol w="2011112">
                  <a:extLst>
                    <a:ext uri="{9D8B030D-6E8A-4147-A177-3AD203B41FA5}">
                      <a16:colId xmlns:a16="http://schemas.microsoft.com/office/drawing/2014/main" xmlns="" val="358496683"/>
                    </a:ext>
                  </a:extLst>
                </a:gridCol>
                <a:gridCol w="2628557">
                  <a:extLst>
                    <a:ext uri="{9D8B030D-6E8A-4147-A177-3AD203B41FA5}">
                      <a16:colId xmlns:a16="http://schemas.microsoft.com/office/drawing/2014/main" xmlns="" val="1227165852"/>
                    </a:ext>
                  </a:extLst>
                </a:gridCol>
                <a:gridCol w="4233920">
                  <a:extLst>
                    <a:ext uri="{9D8B030D-6E8A-4147-A177-3AD203B41FA5}">
                      <a16:colId xmlns:a16="http://schemas.microsoft.com/office/drawing/2014/main" xmlns="" val="27189318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กระบวนการ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ข้อกำหนดของกระบวนการ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ตัวชี้วัดของกระบวนการ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การออกแบบกระบวนการ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55643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88585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22716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93182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23715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58651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453986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43840" y="4367208"/>
            <a:ext cx="1142390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th-TH" sz="2000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ข้อกำหนดของกระบวนการ </a:t>
            </a:r>
            <a:r>
              <a:rPr lang="en-US" sz="2000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(process requirement)</a:t>
            </a:r>
            <a:endParaRPr lang="th-TH" sz="2000" b="1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pPr marL="231775">
              <a:lnSpc>
                <a:spcPct val="90000"/>
              </a:lnSpc>
            </a:pPr>
            <a:r>
              <a:rPr lang="th-TH" sz="20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ระบุ</a:t>
            </a:r>
            <a:r>
              <a:rPr lang="th-TH" sz="2000" b="1" dirty="0">
                <a:solidFill>
                  <a:srgbClr val="FF0000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สิ่งที่คาดหวัง</a:t>
            </a:r>
            <a:r>
              <a:rPr lang="th-TH" sz="20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จากกระบวนการด้วย </a:t>
            </a:r>
            <a:r>
              <a:rPr lang="en-US" sz="20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key word </a:t>
            </a:r>
            <a:r>
              <a:rPr lang="th-TH" sz="20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สั้นๆ โดยพิจารณาจาก</a:t>
            </a:r>
            <a:r>
              <a:rPr lang="th-TH" sz="2000" dirty="0">
                <a:solidFill>
                  <a:srgbClr val="0033CC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ความต้องการของผู้รับผลงาน มาตรฐานวิชาชีพ และความเสี่ยง</a:t>
            </a:r>
            <a:r>
              <a:rPr lang="th-TH" sz="20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ที่อาจทำให้ไม่บรรลุเป้าหมาย</a:t>
            </a:r>
          </a:p>
          <a:p>
            <a:pPr>
              <a:lnSpc>
                <a:spcPct val="90000"/>
              </a:lnSpc>
            </a:pPr>
            <a:r>
              <a:rPr lang="th-TH" sz="2000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ตัวชี้วัดของกระบวนการ</a:t>
            </a:r>
            <a:r>
              <a:rPr lang="en-US" sz="2000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 (process indicators)</a:t>
            </a:r>
            <a:endParaRPr lang="th-TH" sz="2000" b="1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pPr marL="231775">
              <a:lnSpc>
                <a:spcPct val="90000"/>
              </a:lnSpc>
            </a:pPr>
            <a:r>
              <a:rPr lang="th-TH" sz="20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ระบุ</a:t>
            </a:r>
            <a:r>
              <a:rPr lang="th-TH" sz="2000" b="1" dirty="0">
                <a:solidFill>
                  <a:srgbClr val="FF0000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ตัวชี้วัด</a:t>
            </a:r>
            <a:r>
              <a:rPr lang="th-TH" sz="20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ที่สัมพันธ์กับข้อกำหนดของกระบวนการ</a:t>
            </a:r>
            <a:r>
              <a:rPr lang="en-US" sz="20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th-TH" sz="20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และเป็นประโยชน์ในการทำให้มั่นใจในคุณภาพของกระบวนการนั้น</a:t>
            </a:r>
          </a:p>
          <a:p>
            <a:pPr>
              <a:lnSpc>
                <a:spcPct val="90000"/>
              </a:lnSpc>
            </a:pPr>
            <a:r>
              <a:rPr lang="th-TH" sz="2000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การออกแบบกระบวนการ</a:t>
            </a:r>
            <a:r>
              <a:rPr lang="en-US" sz="2000" b="1" dirty="0">
                <a:latin typeface="Browallia New" panose="020B0604020202020204" pitchFamily="34" charset="-34"/>
                <a:cs typeface="Browallia New" panose="020B0604020202020204" pitchFamily="34" charset="-34"/>
              </a:rPr>
              <a:t> (process design)</a:t>
            </a:r>
            <a:endParaRPr lang="th-TH" sz="2000" b="1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pPr marL="231775">
              <a:lnSpc>
                <a:spcPct val="90000"/>
              </a:lnSpc>
            </a:pPr>
            <a:r>
              <a:rPr lang="th-TH" sz="2000" dirty="0">
                <a:latin typeface="Browallia New" pitchFamily="34" charset="-34"/>
                <a:cs typeface="Browallia New" pitchFamily="34" charset="-34"/>
              </a:rPr>
              <a:t>พิจารณา </a:t>
            </a:r>
            <a:r>
              <a:rPr lang="en-US" sz="2000" dirty="0">
                <a:latin typeface="Browallia New" pitchFamily="34" charset="-34"/>
                <a:cs typeface="Browallia New" pitchFamily="34" charset="-34"/>
              </a:rPr>
              <a:t>driver diagram </a:t>
            </a:r>
            <a:r>
              <a:rPr lang="th-TH" sz="2000" dirty="0">
                <a:latin typeface="Browallia New" pitchFamily="34" charset="-34"/>
                <a:cs typeface="Browallia New" pitchFamily="34" charset="-34"/>
              </a:rPr>
              <a:t>และ </a:t>
            </a:r>
            <a:r>
              <a:rPr lang="en-US" sz="2000" dirty="0">
                <a:latin typeface="Browallia New" pitchFamily="34" charset="-34"/>
                <a:cs typeface="Browallia New" pitchFamily="34" charset="-34"/>
              </a:rPr>
              <a:t>process requirement </a:t>
            </a:r>
            <a:r>
              <a:rPr lang="th-TH" sz="2000" dirty="0" smtClean="0">
                <a:latin typeface="Browallia New" pitchFamily="34" charset="-34"/>
                <a:cs typeface="Browallia New" pitchFamily="34" charset="-34"/>
              </a:rPr>
              <a:t>ร่วมกับแนวคิดการออกแบบ (เช่น </a:t>
            </a:r>
            <a:r>
              <a:rPr lang="en-US" sz="2000" dirty="0">
                <a:latin typeface="Browallia New" pitchFamily="34" charset="-34"/>
                <a:cs typeface="Browallia New" pitchFamily="34" charset="-34"/>
              </a:rPr>
              <a:t>simplicity, visual management, human factor engineering, human-centered design, Lean </a:t>
            </a:r>
            <a:r>
              <a:rPr lang="en-US" sz="2000" dirty="0" smtClean="0">
                <a:latin typeface="Browallia New" pitchFamily="34" charset="-34"/>
                <a:cs typeface="Browallia New" pitchFamily="34" charset="-34"/>
              </a:rPr>
              <a:t>thinking</a:t>
            </a:r>
            <a:r>
              <a:rPr lang="th-TH" sz="2000" dirty="0" smtClean="0">
                <a:latin typeface="Browallia New" pitchFamily="34" charset="-34"/>
                <a:cs typeface="Browallia New" pitchFamily="34" charset="-34"/>
              </a:rPr>
              <a:t>) แล้วระบุสิ่งที่ออกแบบวิธีการปฏิบัติเพื่อบรรลุข้อกำหนดของกระบวนการ</a:t>
            </a:r>
            <a:endParaRPr lang="en-US" sz="2000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6" name="5-Point Star 5"/>
          <p:cNvSpPr/>
          <p:nvPr/>
        </p:nvSpPr>
        <p:spPr>
          <a:xfrm>
            <a:off x="368490" y="150126"/>
            <a:ext cx="968991" cy="721575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44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499527" y="233151"/>
            <a:ext cx="7398500" cy="53091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ผลลัพธ์และการพัฒนาที่ผ่านมา (</a:t>
            </a:r>
            <a:r>
              <a:rPr lang="en-US" altLang="en-US" sz="30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Performance &amp; Interventions</a:t>
            </a:r>
            <a:r>
              <a:rPr lang="th-TH" altLang="en-US" sz="30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3000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77448" y="5599898"/>
            <a:ext cx="106426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dirty="0">
                <a:latin typeface="BrowalliaUPC" panose="020B0604020202020204" pitchFamily="34" charset="-34"/>
                <a:cs typeface="BrowalliaUPC" panose="020B0604020202020204" pitchFamily="34" charset="-34"/>
              </a:rPr>
              <a:t>ใช้</a:t>
            </a:r>
            <a:r>
              <a:rPr lang="en-US" sz="2400" dirty="0">
                <a:latin typeface="BrowalliaUPC" panose="020B0604020202020204" pitchFamily="34" charset="-34"/>
                <a:cs typeface="BrowalliaUPC" panose="020B0604020202020204" pitchFamily="34" charset="-34"/>
              </a:rPr>
              <a:t> run chart </a:t>
            </a:r>
            <a:r>
              <a:rPr lang="th-TH" sz="2400" dirty="0">
                <a:latin typeface="BrowalliaUPC" panose="020B0604020202020204" pitchFamily="34" charset="-34"/>
                <a:cs typeface="BrowalliaUPC" panose="020B0604020202020204" pitchFamily="34" charset="-34"/>
              </a:rPr>
              <a:t>หรือ </a:t>
            </a:r>
            <a:r>
              <a:rPr lang="en-US" sz="2400" dirty="0">
                <a:latin typeface="BrowalliaUPC" panose="020B0604020202020204" pitchFamily="34" charset="-34"/>
                <a:cs typeface="BrowalliaUPC" panose="020B0604020202020204" pitchFamily="34" charset="-34"/>
              </a:rPr>
              <a:t>control chart </a:t>
            </a:r>
            <a:r>
              <a:rPr lang="th-TH" sz="2400" dirty="0">
                <a:latin typeface="BrowalliaUPC" panose="020B0604020202020204" pitchFamily="34" charset="-34"/>
                <a:cs typeface="BrowalliaUPC" panose="020B0604020202020204" pitchFamily="34" charset="-34"/>
              </a:rPr>
              <a:t>เพื่อแสดงผลลัพธ์ตามตัวชี้วัดที่ระบุไว้ใน </a:t>
            </a:r>
            <a:r>
              <a:rPr lang="en-US" sz="2400" dirty="0">
                <a:latin typeface="BrowalliaUPC" panose="020B0604020202020204" pitchFamily="34" charset="-34"/>
                <a:cs typeface="BrowalliaUPC" panose="020B0604020202020204" pitchFamily="34" charset="-34"/>
              </a:rPr>
              <a:t>driver diagram </a:t>
            </a:r>
            <a:r>
              <a:rPr lang="th-TH" sz="2400" dirty="0">
                <a:latin typeface="BrowalliaUPC" panose="020B0604020202020204" pitchFamily="34" charset="-34"/>
                <a:cs typeface="BrowalliaUPC" panose="020B0604020202020204" pitchFamily="34" charset="-34"/>
              </a:rPr>
              <a:t>และตาราง </a:t>
            </a:r>
            <a:r>
              <a:rPr lang="en-US" sz="2400" dirty="0">
                <a:latin typeface="BrowalliaUPC" panose="020B0604020202020204" pitchFamily="34" charset="-34"/>
                <a:cs typeface="BrowalliaUPC" panose="020B0604020202020204" pitchFamily="34" charset="-34"/>
              </a:rPr>
              <a:t>process management</a:t>
            </a:r>
          </a:p>
          <a:p>
            <a:pPr algn="ctr"/>
            <a:r>
              <a:rPr lang="th-TH" sz="2400" dirty="0">
                <a:latin typeface="BrowalliaUPC" panose="020B0604020202020204" pitchFamily="34" charset="-34"/>
                <a:cs typeface="BrowalliaUPC" panose="020B0604020202020204" pitchFamily="34" charset="-34"/>
              </a:rPr>
              <a:t>ระบุการปรับปรุงที่เกิดขึ้นในช่วงเวลาต่างๆ ที่สัมพันธ์กับ</a:t>
            </a:r>
            <a:r>
              <a:rPr lang="th-TH" sz="2400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ผลลัพธ์</a:t>
            </a:r>
            <a:endParaRPr lang="en-US" sz="2400" dirty="0" smtClean="0"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algn="ctr"/>
            <a:r>
              <a:rPr lang="th-TH" sz="2400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ใช้ตารางแสดงผลลัพธ์ถ้าข้อมูลไม่แสดง</a:t>
            </a:r>
            <a:r>
              <a:rPr lang="en-US" sz="2400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 variation</a:t>
            </a:r>
            <a:r>
              <a:rPr lang="th-TH" sz="2400" dirty="0" smtClean="0">
                <a:latin typeface="BrowalliaUPC" panose="020B0604020202020204" pitchFamily="34" charset="-34"/>
                <a:cs typeface="BrowalliaUPC" panose="020B0604020202020204" pitchFamily="34" charset="-34"/>
              </a:rPr>
              <a:t> ในช่วงเวลาที่เก็บข้อมูล</a:t>
            </a:r>
            <a:endParaRPr lang="en-US" sz="2400" dirty="0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sp>
        <p:nvSpPr>
          <p:cNvPr id="4" name="5-Point Star 3"/>
          <p:cNvSpPr/>
          <p:nvPr/>
        </p:nvSpPr>
        <p:spPr>
          <a:xfrm>
            <a:off x="368490" y="150126"/>
            <a:ext cx="968991" cy="721575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8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604125"/>
              </p:ext>
            </p:extLst>
          </p:nvPr>
        </p:nvGraphicFramePr>
        <p:xfrm>
          <a:off x="658368" y="1160793"/>
          <a:ext cx="10716769" cy="4514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0720">
                  <a:extLst>
                    <a:ext uri="{9D8B030D-6E8A-4147-A177-3AD203B41FA5}">
                      <a16:colId xmlns:a16="http://schemas.microsoft.com/office/drawing/2014/main" xmlns="" val="1010274105"/>
                    </a:ext>
                  </a:extLst>
                </a:gridCol>
                <a:gridCol w="2736788">
                  <a:extLst>
                    <a:ext uri="{9D8B030D-6E8A-4147-A177-3AD203B41FA5}">
                      <a16:colId xmlns:a16="http://schemas.microsoft.com/office/drawing/2014/main" xmlns="" val="401452025"/>
                    </a:ext>
                  </a:extLst>
                </a:gridCol>
                <a:gridCol w="6029261">
                  <a:extLst>
                    <a:ext uri="{9D8B030D-6E8A-4147-A177-3AD203B41FA5}">
                      <a16:colId xmlns:a16="http://schemas.microsoft.com/office/drawing/2014/main" xmlns="" val="2289548680"/>
                    </a:ext>
                  </a:extLst>
                </a:gridCol>
              </a:tblGrid>
              <a:tr h="491315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ค่านิยมหลัก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33CC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TQA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/HA Core Values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ตัวอย่างการตัดสินใจ/การปฏิบัติเป็นปกติประจำ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025455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มุ่งเรียนรู้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rgbClr val="0033CC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organizational learning &amp; agility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learning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&amp; empowerment</a:t>
                      </a: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0171981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คู่คุณธรรม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rgbClr val="0033CC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ethics &amp; transparency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ethics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0908766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ใฝ่คุณภาพ</a:t>
                      </a:r>
                      <a:endParaRPr lang="en-US" sz="16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endParaRPr lang="en-US" sz="16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rgbClr val="0033CC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customer-focused excellence, management by fact, delivering value and results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patient focus, management by fact, continuous improve, focus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on result, evidence-based</a:t>
                      </a: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7717015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ร่วมสานภารกิจ</a:t>
                      </a:r>
                      <a:endParaRPr lang="en-US" sz="16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rgbClr val="0033CC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systems</a:t>
                      </a:r>
                      <a:r>
                        <a:rPr lang="en-US" sz="1400" b="0" baseline="0" dirty="0" smtClean="0">
                          <a:solidFill>
                            <a:srgbClr val="0033CC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perspective, focus on success, valuing people</a:t>
                      </a:r>
                      <a:endParaRPr lang="en-US" sz="1400" b="0" dirty="0" smtClean="0">
                        <a:solidFill>
                          <a:srgbClr val="0033CC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teamwork, visionary leadership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8056907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คิดนอกกรอบ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rgbClr val="0033CC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managing for</a:t>
                      </a:r>
                      <a:r>
                        <a:rPr lang="en-US" sz="1400" b="0" baseline="0" dirty="0" smtClean="0">
                          <a:solidFill>
                            <a:srgbClr val="0033CC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innovation</a:t>
                      </a:r>
                      <a:endParaRPr lang="en-US" sz="1400" b="0" dirty="0" smtClean="0">
                        <a:solidFill>
                          <a:srgbClr val="0033CC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creativity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&amp; agility</a:t>
                      </a: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9587344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รับผิดชอบสังคม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rgbClr val="0033CC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societal responsibility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98214129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366922" y="285693"/>
            <a:ext cx="5517857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th-TH" sz="32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UPC" panose="020B0604020202020204" pitchFamily="34" charset="-34"/>
                <a:ea typeface="Tahoma" panose="020B0604030504040204" pitchFamily="34" charset="0"/>
                <a:cs typeface="BrowalliaUPC" panose="020B0604020202020204" pitchFamily="34" charset="-34"/>
              </a:rPr>
              <a:t>การใช้ประโยชน์จากค่านิยมหลักขององค์กร</a:t>
            </a:r>
          </a:p>
        </p:txBody>
      </p:sp>
    </p:spTree>
    <p:extLst>
      <p:ext uri="{BB962C8B-B14F-4D97-AF65-F5344CB8AC3E}">
        <p14:creationId xmlns:p14="http://schemas.microsoft.com/office/powerpoint/2010/main" val="294154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86551" y="189285"/>
            <a:ext cx="4666662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th-TH" sz="32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UPC" panose="020B0604020202020204" pitchFamily="34" charset="-34"/>
                <a:ea typeface="Tahoma" panose="020B0604030504040204" pitchFamily="34" charset="0"/>
                <a:cs typeface="BrowalliaUPC" panose="020B0604020202020204" pitchFamily="34" charset="-34"/>
              </a:rPr>
              <a:t>ความเชื่อมโยงกับกลยุทธ์ขององค์กร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233315"/>
              </p:ext>
            </p:extLst>
          </p:nvPr>
        </p:nvGraphicFramePr>
        <p:xfrm>
          <a:off x="86656" y="900362"/>
          <a:ext cx="2949504" cy="298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9504">
                  <a:extLst>
                    <a:ext uri="{9D8B030D-6E8A-4147-A177-3AD203B41FA5}">
                      <a16:colId xmlns:a16="http://schemas.microsoft.com/office/drawing/2014/main" xmlns="" val="1010274105"/>
                    </a:ext>
                  </a:extLst>
                </a:gridCol>
              </a:tblGrid>
              <a:tr h="290239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ข้อได้เปรียบเชิงกลยุทธ์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025455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341313" indent="-341313" algn="l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SA1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มีชื่อเสียง ภาพลักษณ์ดี เป็นที่ยอมรับของสังคม</a:t>
                      </a:r>
                    </a:p>
                    <a:p>
                      <a:pPr marL="341313" indent="-341313" algn="l"/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SA2 </a:t>
                      </a:r>
                      <a:r>
                        <a:rPr lang="th-TH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ความสามารถในการดูแลผู้ป่วยโรคซับซ้อน</a:t>
                      </a:r>
                    </a:p>
                    <a:p>
                      <a:pPr marL="341313" indent="-341313" algn="l"/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SA3 </a:t>
                      </a:r>
                      <a:r>
                        <a:rPr lang="th-TH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มีโครงการวิจัยขนาดใหญ่เป็นฐานเพื่อต่อยอด</a:t>
                      </a:r>
                    </a:p>
                    <a:p>
                      <a:pPr marL="341313" indent="-341313" algn="l"/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SA4 </a:t>
                      </a:r>
                      <a:r>
                        <a:rPr lang="th-TH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มีนวัตกรรมการบริหาร</a:t>
                      </a:r>
                    </a:p>
                    <a:p>
                      <a:pPr marL="341313" indent="-341313" algn="l"/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SA5 </a:t>
                      </a:r>
                      <a:r>
                        <a:rPr lang="th-TH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มีงบประมาณสนับสนุนจากมูลนิธิรามาธิบดี</a:t>
                      </a:r>
                    </a:p>
                    <a:p>
                      <a:pPr marL="341313" indent="-341313" algn="l"/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SA6 </a:t>
                      </a:r>
                      <a:r>
                        <a:rPr lang="th-TH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มีคู่ความร่วมมือที่เข้มแข็ง</a:t>
                      </a:r>
                    </a:p>
                    <a:p>
                      <a:pPr marL="341313" indent="-341313" algn="l"/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SA7 </a:t>
                      </a:r>
                      <a:r>
                        <a:rPr lang="th-TH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ผลิตบุคลากรสุขภาพในสาขาที่ต้องการ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43368837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5993469"/>
              </p:ext>
            </p:extLst>
          </p:nvPr>
        </p:nvGraphicFramePr>
        <p:xfrm>
          <a:off x="3119992" y="894134"/>
          <a:ext cx="2938930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8930">
                  <a:extLst>
                    <a:ext uri="{9D8B030D-6E8A-4147-A177-3AD203B41FA5}">
                      <a16:colId xmlns:a16="http://schemas.microsoft.com/office/drawing/2014/main" xmlns="" val="1010274105"/>
                    </a:ext>
                  </a:extLst>
                </a:gridCol>
              </a:tblGrid>
              <a:tr h="290239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ความท้าทายเชิงกลยุทธ์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025455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341313" indent="-341313" algn="l"/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SC1 </a:t>
                      </a:r>
                      <a:r>
                        <a:rPr lang="th-TH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การเปิดดำเนินการ 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CNMI</a:t>
                      </a:r>
                    </a:p>
                    <a:p>
                      <a:pPr marL="341313" indent="-341313" algn="l"/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SC2 </a:t>
                      </a:r>
                      <a:r>
                        <a:rPr lang="th-TH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จำนวนผู้ป่วยที่เพิ่มมากขึ้น</a:t>
                      </a:r>
                    </a:p>
                    <a:p>
                      <a:pPr marL="341313" indent="-341313" algn="l"/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SC3 </a:t>
                      </a:r>
                      <a:r>
                        <a:rPr lang="th-TH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การตอบสนองความคาดหวังของผู้รับบริการ</a:t>
                      </a:r>
                    </a:p>
                    <a:p>
                      <a:pPr marL="341313" indent="-341313" algn="l"/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SC4 </a:t>
                      </a:r>
                      <a:r>
                        <a:rPr lang="th-TH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สังคมต้องการข้อมูลด้านสุขภาพที่ถูกต้องเชื่อถือได้</a:t>
                      </a:r>
                    </a:p>
                    <a:p>
                      <a:pPr marL="341313" indent="-341313" algn="l"/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SC5 </a:t>
                      </a:r>
                      <a:r>
                        <a:rPr lang="th-TH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การเตรียมบุคลากรสำหรับการขยายกิจการ</a:t>
                      </a:r>
                      <a:endParaRPr lang="en-US" sz="1400" b="0" baseline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43368837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2429360"/>
              </p:ext>
            </p:extLst>
          </p:nvPr>
        </p:nvGraphicFramePr>
        <p:xfrm>
          <a:off x="158190" y="4051994"/>
          <a:ext cx="11898081" cy="240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6289">
                  <a:extLst>
                    <a:ext uri="{9D8B030D-6E8A-4147-A177-3AD203B41FA5}">
                      <a16:colId xmlns:a16="http://schemas.microsoft.com/office/drawing/2014/main" xmlns="" val="1010274105"/>
                    </a:ext>
                  </a:extLst>
                </a:gridCol>
                <a:gridCol w="8241792">
                  <a:extLst>
                    <a:ext uri="{9D8B030D-6E8A-4147-A177-3AD203B41FA5}">
                      <a16:colId xmlns:a16="http://schemas.microsoft.com/office/drawing/2014/main" xmlns="" val="2289548680"/>
                    </a:ext>
                  </a:extLst>
                </a:gridCol>
              </a:tblGrid>
              <a:tr h="377169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SA/SC/Sop/SO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การใช้ประโยชน์/มีส่วนในการสร้างข้อได้เปรียบเชิงกลยุทธ์</a:t>
                      </a:r>
                    </a:p>
                    <a:p>
                      <a:pPr algn="ctr"/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การตอบสนองต่อความท้าทาย</a:t>
                      </a:r>
                      <a:r>
                        <a:rPr lang="th-TH" sz="1600" b="1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โอกาส และวัตถุประสงค์เชิงกลยุทธ์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025455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0171981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2034914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6398917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121317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8933663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15974194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0773564"/>
              </p:ext>
            </p:extLst>
          </p:nvPr>
        </p:nvGraphicFramePr>
        <p:xfrm>
          <a:off x="6142754" y="894134"/>
          <a:ext cx="2938930" cy="234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8930">
                  <a:extLst>
                    <a:ext uri="{9D8B030D-6E8A-4147-A177-3AD203B41FA5}">
                      <a16:colId xmlns:a16="http://schemas.microsoft.com/office/drawing/2014/main" xmlns="" val="1010274105"/>
                    </a:ext>
                  </a:extLst>
                </a:gridCol>
              </a:tblGrid>
              <a:tr h="290239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โอกาสเชิงกลยุทธ์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025455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463550" indent="-463550" algn="l"/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SOp1 </a:t>
                      </a:r>
                      <a:r>
                        <a:rPr lang="th-TH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การจัดตั้ง 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CNMI</a:t>
                      </a:r>
                    </a:p>
                    <a:p>
                      <a:pPr marL="463550" indent="-463550" algn="l"/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SOp2 </a:t>
                      </a:r>
                      <a:r>
                        <a:rPr lang="th-TH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การสร้างผลงานวิจัยที่มีคุณภาพและใช้ประโยชน์ได้</a:t>
                      </a:r>
                    </a:p>
                    <a:p>
                      <a:pPr marL="463550" indent="-463550" algn="l"/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SOp3 </a:t>
                      </a:r>
                      <a:r>
                        <a:rPr lang="th-TH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การดำเนินงาน “ศูนย์ความเป็นเลิศ”</a:t>
                      </a:r>
                    </a:p>
                    <a:p>
                      <a:pPr marL="463550" indent="-463550" algn="l"/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SOp4 </a:t>
                      </a:r>
                      <a:r>
                        <a:rPr lang="th-TH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การเข้าสู่สังคมผู้สูงอายุ</a:t>
                      </a:r>
                    </a:p>
                    <a:p>
                      <a:pPr marL="463550" indent="-463550" algn="l"/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SOp5 </a:t>
                      </a:r>
                      <a:r>
                        <a:rPr lang="th-TH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การพัฒนาระบบบริหารจัดการรูปแบบใหม่</a:t>
                      </a:r>
                    </a:p>
                    <a:p>
                      <a:pPr marL="463550" indent="-463550" algn="l"/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SOp6 </a:t>
                      </a:r>
                      <a:r>
                        <a:rPr lang="th-TH" sz="14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การสร้างความยั่งยืนทางการเงิน</a:t>
                      </a:r>
                      <a:endParaRPr lang="en-US" sz="1400" b="0" baseline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43368837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689899"/>
              </p:ext>
            </p:extLst>
          </p:nvPr>
        </p:nvGraphicFramePr>
        <p:xfrm>
          <a:off x="9165516" y="894134"/>
          <a:ext cx="2890755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0755">
                  <a:extLst>
                    <a:ext uri="{9D8B030D-6E8A-4147-A177-3AD203B41FA5}">
                      <a16:colId xmlns:a16="http://schemas.microsoft.com/office/drawing/2014/main" xmlns="" val="1010274105"/>
                    </a:ext>
                  </a:extLst>
                </a:gridCol>
              </a:tblGrid>
              <a:tr h="290239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วัตถุประสงค์เชิงกลยุทธ์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025455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463550" indent="-463550" algn="l"/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SO1 </a:t>
                      </a:r>
                      <a:r>
                        <a:rPr lang="th-TH" sz="12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จัดการศึกษาที่มุ่งเน้นผลลัพธ์</a:t>
                      </a:r>
                      <a:endParaRPr lang="en-US" sz="1200" b="0" baseline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463550" indent="-463550" algn="l"/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SO2 </a:t>
                      </a:r>
                      <a:r>
                        <a:rPr lang="th-TH" sz="12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สร้างงานวิจัยที่มีผลกระทบสูง</a:t>
                      </a:r>
                    </a:p>
                    <a:p>
                      <a:pPr marL="463550" indent="-463550" algn="l"/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SO3 </a:t>
                      </a:r>
                      <a:r>
                        <a:rPr lang="th-TH" sz="12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ระบบการดูแลผู้ป่วย</a:t>
                      </a:r>
                      <a:endParaRPr lang="en-US" sz="1200" b="0" baseline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463550" indent="-463550" algn="l"/>
                      <a:r>
                        <a:rPr lang="en-US" sz="11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SO3.1 </a:t>
                      </a:r>
                      <a:r>
                        <a:rPr lang="th-TH" sz="11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บูรณาการ </a:t>
                      </a:r>
                      <a:r>
                        <a:rPr lang="en-US" sz="11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HC </a:t>
                      </a:r>
                      <a:r>
                        <a:rPr lang="th-TH" sz="11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กับการศึกษาและวิจัย</a:t>
                      </a:r>
                      <a:endParaRPr lang="en-US" sz="1100" b="0" baseline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463550" indent="-463550" algn="l"/>
                      <a:r>
                        <a:rPr lang="en-US" sz="11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SO3.2 </a:t>
                      </a:r>
                      <a:r>
                        <a:rPr lang="th-TH" sz="11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สร้างความผูกพันและเสริมพลัง</a:t>
                      </a:r>
                    </a:p>
                    <a:p>
                      <a:pPr marL="463550" indent="-463550" algn="l"/>
                      <a:r>
                        <a:rPr lang="en-US" sz="11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SO3.3 </a:t>
                      </a:r>
                      <a:r>
                        <a:rPr lang="th-TH" sz="11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คุณภาพ/ความปลอดภัย</a:t>
                      </a:r>
                    </a:p>
                    <a:p>
                      <a:pPr marL="463550" indent="-463550" algn="l"/>
                      <a:r>
                        <a:rPr lang="en-US" sz="11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SO3.4 </a:t>
                      </a:r>
                      <a:r>
                        <a:rPr lang="th-TH" sz="11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ดูแลผู้ป่วยโรคซับซ้อน</a:t>
                      </a:r>
                    </a:p>
                    <a:p>
                      <a:pPr marL="463550" indent="-463550" algn="l"/>
                      <a:r>
                        <a:rPr lang="en-US" sz="11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SO3.5 </a:t>
                      </a:r>
                      <a:r>
                        <a:rPr lang="th-TH" sz="11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บริหารเพื่อความเป็นเลิศ</a:t>
                      </a:r>
                    </a:p>
                    <a:p>
                      <a:pPr marL="463550" indent="-463550" algn="l"/>
                      <a:r>
                        <a:rPr lang="en-US" sz="11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SO3.6 </a:t>
                      </a:r>
                      <a:r>
                        <a:rPr lang="th-TH" sz="11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บรรยากาศ/สิ่งแวดล้อมเอื้อต่อการพัฒนา</a:t>
                      </a:r>
                    </a:p>
                    <a:p>
                      <a:pPr marL="463550" indent="-463550" algn="l"/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SO4 </a:t>
                      </a:r>
                      <a:r>
                        <a:rPr lang="th-TH" sz="12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บุคลากรวิชาการสู่ความเป็นเลิศ</a:t>
                      </a:r>
                    </a:p>
                    <a:p>
                      <a:pPr marL="463550" indent="-463550" algn="l"/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SO5 </a:t>
                      </a:r>
                      <a:r>
                        <a:rPr lang="th-TH" sz="12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ประสิทธิภาพบุคลากรสนับสนุน</a:t>
                      </a:r>
                    </a:p>
                    <a:p>
                      <a:pPr marL="463550" indent="-463550" algn="l"/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SO6 </a:t>
                      </a:r>
                      <a:r>
                        <a:rPr lang="th-TH" sz="12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เทคโนโลยีสนับสนุนที่มีประสิทธิภาพ</a:t>
                      </a:r>
                    </a:p>
                    <a:p>
                      <a:pPr marL="463550" indent="-463550" algn="l"/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SO7 </a:t>
                      </a:r>
                      <a:r>
                        <a:rPr lang="th-TH" sz="12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สิ่งแวดล้อมที่เป็นมิตร</a:t>
                      </a:r>
                    </a:p>
                    <a:p>
                      <a:pPr marL="463550" indent="-463550" algn="l"/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SO8 </a:t>
                      </a:r>
                      <a:r>
                        <a:rPr lang="th-TH" sz="12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เปิดดำเนินการ 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CNMI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433688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661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353056" y="2353057"/>
            <a:ext cx="7559040" cy="2302954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  <a:spcBef>
                <a:spcPts val="300"/>
              </a:spcBef>
            </a:pPr>
            <a:r>
              <a:rPr lang="en-US" sz="4800" b="1" dirty="0" smtClean="0">
                <a:solidFill>
                  <a:srgbClr val="00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 II</a:t>
            </a:r>
            <a:br>
              <a:rPr lang="en-US" sz="4800" b="1" dirty="0" smtClean="0">
                <a:solidFill>
                  <a:srgbClr val="00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4800" b="1" dirty="0" smtClean="0">
                <a:solidFill>
                  <a:srgbClr val="00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Patients</a:t>
            </a:r>
            <a:endParaRPr lang="th-TH" sz="4800" b="1" dirty="0">
              <a:solidFill>
                <a:srgbClr val="00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35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19294" y="179853"/>
            <a:ext cx="3786614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th-TH" sz="32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UPC" panose="020B0604020202020204" pitchFamily="34" charset="-34"/>
                <a:ea typeface="Tahoma" panose="020B0604030504040204" pitchFamily="34" charset="0"/>
                <a:cs typeface="BrowalliaUPC" panose="020B0604020202020204" pitchFamily="34" charset="-34"/>
              </a:rPr>
              <a:t>ความต้องการของ</a:t>
            </a:r>
            <a:r>
              <a:rPr lang="th-TH" sz="32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UPC" panose="020B0604020202020204" pitchFamily="34" charset="-34"/>
                <a:ea typeface="Tahoma" panose="020B0604030504040204" pitchFamily="34" charset="0"/>
                <a:cs typeface="BrowalliaUPC" panose="020B0604020202020204" pitchFamily="34" charset="-34"/>
              </a:rPr>
              <a:t>ผู้รับบริการ</a:t>
            </a:r>
            <a:endParaRPr lang="th-TH" sz="32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UPC" panose="020B0604020202020204" pitchFamily="34" charset="-34"/>
              <a:ea typeface="Tahoma" panose="020B0604030504040204" pitchFamily="34" charset="0"/>
              <a:cs typeface="BrowalliaUPC" panose="020B0604020202020204" pitchFamily="34" charset="-34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848302"/>
              </p:ext>
            </p:extLst>
          </p:nvPr>
        </p:nvGraphicFramePr>
        <p:xfrm>
          <a:off x="437224" y="1840360"/>
          <a:ext cx="11350753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3584">
                  <a:extLst>
                    <a:ext uri="{9D8B030D-6E8A-4147-A177-3AD203B41FA5}">
                      <a16:colId xmlns:a16="http://schemas.microsoft.com/office/drawing/2014/main" xmlns="" val="3466923475"/>
                    </a:ext>
                  </a:extLst>
                </a:gridCol>
                <a:gridCol w="3604979">
                  <a:extLst>
                    <a:ext uri="{9D8B030D-6E8A-4147-A177-3AD203B41FA5}">
                      <a16:colId xmlns:a16="http://schemas.microsoft.com/office/drawing/2014/main" xmlns="" val="3216923190"/>
                    </a:ext>
                  </a:extLst>
                </a:gridCol>
                <a:gridCol w="3962190">
                  <a:extLst>
                    <a:ext uri="{9D8B030D-6E8A-4147-A177-3AD203B41FA5}">
                      <a16:colId xmlns:a16="http://schemas.microsoft.com/office/drawing/2014/main" xmlns="" val="1655958364"/>
                    </a:ext>
                  </a:extLst>
                </a:gridCol>
              </a:tblGrid>
              <a:tr h="305033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ความต้องการของผู้รับบริการ</a:t>
                      </a:r>
                    </a:p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(Customer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Requirement) I-3.1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คุณลักษณะของบริการ/ผลิตภัณฑ์</a:t>
                      </a:r>
                      <a:endParaRPr lang="en-US" sz="16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(Service/Product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Offering) I-3.2</a:t>
                      </a:r>
                      <a:r>
                        <a:rPr lang="th-TH" sz="12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(1)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ข้อกำหนดของบริการ/ผลิตภัณฑ์</a:t>
                      </a:r>
                      <a:endParaRPr lang="en-US" sz="16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(Service/Product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Requirement) I-6.1</a:t>
                      </a:r>
                      <a:r>
                        <a:rPr lang="th-TH" sz="12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(1)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73036855"/>
                  </a:ext>
                </a:extLst>
              </a:tr>
              <a:tr h="261659">
                <a:tc>
                  <a:txBody>
                    <a:bodyPr/>
                    <a:lstStyle/>
                    <a:p>
                      <a:pPr algn="l"/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10505761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7009478"/>
              </p:ext>
            </p:extLst>
          </p:nvPr>
        </p:nvGraphicFramePr>
        <p:xfrm>
          <a:off x="437224" y="932756"/>
          <a:ext cx="11350753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0648">
                  <a:extLst>
                    <a:ext uri="{9D8B030D-6E8A-4147-A177-3AD203B41FA5}">
                      <a16:colId xmlns:a16="http://schemas.microsoft.com/office/drawing/2014/main" xmlns="" val="1548171241"/>
                    </a:ext>
                  </a:extLst>
                </a:gridCol>
                <a:gridCol w="8240105">
                  <a:extLst>
                    <a:ext uri="{9D8B030D-6E8A-4147-A177-3AD203B41FA5}">
                      <a16:colId xmlns:a16="http://schemas.microsoft.com/office/drawing/2014/main" xmlns="" val="1071917549"/>
                    </a:ext>
                  </a:extLst>
                </a:gridCol>
              </a:tblGrid>
              <a:tr h="369738">
                <a:tc>
                  <a:txBody>
                    <a:bodyPr/>
                    <a:lstStyle/>
                    <a:p>
                      <a:pPr algn="l"/>
                      <a:r>
                        <a:rPr lang="th-TH" sz="1600" b="1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ลักษณะสำคัญของผู้รับบริการ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l"/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l"/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42186926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025634"/>
              </p:ext>
            </p:extLst>
          </p:nvPr>
        </p:nvGraphicFramePr>
        <p:xfrm>
          <a:off x="437224" y="4297744"/>
          <a:ext cx="11350753" cy="185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9816">
                  <a:extLst>
                    <a:ext uri="{9D8B030D-6E8A-4147-A177-3AD203B41FA5}">
                      <a16:colId xmlns:a16="http://schemas.microsoft.com/office/drawing/2014/main" xmlns="" val="1010274105"/>
                    </a:ext>
                  </a:extLst>
                </a:gridCol>
                <a:gridCol w="4257200">
                  <a:extLst>
                    <a:ext uri="{9D8B030D-6E8A-4147-A177-3AD203B41FA5}">
                      <a16:colId xmlns:a16="http://schemas.microsoft.com/office/drawing/2014/main" xmlns="" val="3395438809"/>
                    </a:ext>
                  </a:extLst>
                </a:gridCol>
                <a:gridCol w="4533737">
                  <a:extLst>
                    <a:ext uri="{9D8B030D-6E8A-4147-A177-3AD203B41FA5}">
                      <a16:colId xmlns:a16="http://schemas.microsoft.com/office/drawing/2014/main" xmlns="" val="2289548680"/>
                    </a:ext>
                  </a:extLst>
                </a:gridCol>
              </a:tblGrid>
              <a:tr h="294041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Concern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Achievement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Plan for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Improvement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0254553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สิทธิผู้ป่วย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0171981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จริยธรรม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2034914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การสร้างเสริมสุขภาพ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9306135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การเสริมพลังผู้ป่วยั</a:t>
                      </a:r>
                      <a:r>
                        <a:rPr lang="th-TH" sz="1400" b="1" baseline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th-TH" sz="14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166324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th-TH" sz="14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75929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8963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7697435"/>
              </p:ext>
            </p:extLst>
          </p:nvPr>
        </p:nvGraphicFramePr>
        <p:xfrm>
          <a:off x="620100" y="1226626"/>
          <a:ext cx="10803803" cy="124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0166">
                  <a:extLst>
                    <a:ext uri="{9D8B030D-6E8A-4147-A177-3AD203B41FA5}">
                      <a16:colId xmlns:a16="http://schemas.microsoft.com/office/drawing/2014/main" xmlns="" val="1010274105"/>
                    </a:ext>
                  </a:extLst>
                </a:gridCol>
                <a:gridCol w="5076688">
                  <a:extLst>
                    <a:ext uri="{9D8B030D-6E8A-4147-A177-3AD203B41FA5}">
                      <a16:colId xmlns:a16="http://schemas.microsoft.com/office/drawing/2014/main" xmlns="" val="3395438809"/>
                    </a:ext>
                  </a:extLst>
                </a:gridCol>
                <a:gridCol w="3916949">
                  <a:extLst>
                    <a:ext uri="{9D8B030D-6E8A-4147-A177-3AD203B41FA5}">
                      <a16:colId xmlns:a16="http://schemas.microsoft.com/office/drawing/2014/main" xmlns="" val="2289548680"/>
                    </a:ext>
                  </a:extLst>
                </a:gridCol>
              </a:tblGrid>
              <a:tr h="294041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ทรัพยากร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ศักยภาพ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ข้อจำกัด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025455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บุคลากร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0171981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เครื่องมือ เทคโนโลยี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2034914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สถานที่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th-TH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93061358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681869" y="243203"/>
            <a:ext cx="6781023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th-TH" sz="32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UPC" panose="020B0604020202020204" pitchFamily="34" charset="-34"/>
                <a:ea typeface="Tahoma" panose="020B0604030504040204" pitchFamily="34" charset="0"/>
                <a:cs typeface="BrowalliaUPC" panose="020B0604020202020204" pitchFamily="34" charset="-34"/>
              </a:rPr>
              <a:t>ทรัพยากร (ผู้ปฏิบัติงาน เครื่องมือ เทคโนโลยี สถานที่) </a:t>
            </a:r>
          </a:p>
        </p:txBody>
      </p:sp>
    </p:spTree>
    <p:extLst>
      <p:ext uri="{BB962C8B-B14F-4D97-AF65-F5344CB8AC3E}">
        <p14:creationId xmlns:p14="http://schemas.microsoft.com/office/powerpoint/2010/main" val="297420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790647"/>
              </p:ext>
            </p:extLst>
          </p:nvPr>
        </p:nvGraphicFramePr>
        <p:xfrm>
          <a:off x="707134" y="1064526"/>
          <a:ext cx="10826497" cy="3099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98373">
                  <a:extLst>
                    <a:ext uri="{9D8B030D-6E8A-4147-A177-3AD203B41FA5}">
                      <a16:colId xmlns:a16="http://schemas.microsoft.com/office/drawing/2014/main" xmlns="" val="143461931"/>
                    </a:ext>
                  </a:extLst>
                </a:gridCol>
                <a:gridCol w="1493779">
                  <a:extLst>
                    <a:ext uri="{9D8B030D-6E8A-4147-A177-3AD203B41FA5}">
                      <a16:colId xmlns:a16="http://schemas.microsoft.com/office/drawing/2014/main" xmlns="" val="902711006"/>
                    </a:ext>
                  </a:extLst>
                </a:gridCol>
                <a:gridCol w="1631138">
                  <a:extLst>
                    <a:ext uri="{9D8B030D-6E8A-4147-A177-3AD203B41FA5}">
                      <a16:colId xmlns:a16="http://schemas.microsoft.com/office/drawing/2014/main" xmlns="" val="307701924"/>
                    </a:ext>
                  </a:extLst>
                </a:gridCol>
                <a:gridCol w="1545287">
                  <a:extLst>
                    <a:ext uri="{9D8B030D-6E8A-4147-A177-3AD203B41FA5}">
                      <a16:colId xmlns:a16="http://schemas.microsoft.com/office/drawing/2014/main" xmlns="" val="2857922286"/>
                    </a:ext>
                  </a:extLst>
                </a:gridCol>
                <a:gridCol w="1729633">
                  <a:extLst>
                    <a:ext uri="{9D8B030D-6E8A-4147-A177-3AD203B41FA5}">
                      <a16:colId xmlns:a16="http://schemas.microsoft.com/office/drawing/2014/main" xmlns="" val="3280774231"/>
                    </a:ext>
                  </a:extLst>
                </a:gridCol>
                <a:gridCol w="1628287">
                  <a:extLst>
                    <a:ext uri="{9D8B030D-6E8A-4147-A177-3AD203B41FA5}">
                      <a16:colId xmlns:a16="http://schemas.microsoft.com/office/drawing/2014/main" xmlns="" val="1846646778"/>
                    </a:ext>
                  </a:extLst>
                </a:gridCol>
              </a:tblGrid>
              <a:tr h="44278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โรค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High risk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High cost/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Long LOS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High volume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New evidence/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technology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Complex care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15649174"/>
                  </a:ext>
                </a:extLst>
              </a:tr>
              <a:tr h="3874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70697964"/>
                  </a:ext>
                </a:extLst>
              </a:tr>
              <a:tr h="3320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54406604"/>
                  </a:ext>
                </a:extLst>
              </a:tr>
              <a:tr h="3874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6792784"/>
                  </a:ext>
                </a:extLst>
              </a:tr>
              <a:tr h="3874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37940718"/>
                  </a:ext>
                </a:extLst>
              </a:tr>
              <a:tr h="3874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81523067"/>
                  </a:ext>
                </a:extLst>
              </a:tr>
              <a:tr h="3874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08305950"/>
                  </a:ext>
                </a:extLst>
              </a:tr>
              <a:tr h="3874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8938916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245566" y="255417"/>
            <a:ext cx="3918381" cy="5616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altLang="en-US" sz="32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กลุ่มผู้ป่วยสำคัญของ</a:t>
            </a:r>
            <a:r>
              <a:rPr lang="en-US" altLang="en-US" sz="32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 CLT/PCT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909349" y="5534561"/>
            <a:ext cx="859081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000" dirty="0">
                <a:latin typeface="BrowalliaUPC" panose="020B0604020202020204" pitchFamily="34" charset="-34"/>
                <a:cs typeface="BrowalliaUPC" panose="020B0604020202020204" pitchFamily="34" charset="-34"/>
              </a:rPr>
              <a:t>ระบุโรคสำคัญให้มากที่สุด ให้คะแนนน้ำหนักความสำคัญของแต่ละโรคตามเกณฑ์ต่างๆ ตั้งแต่ </a:t>
            </a:r>
            <a:r>
              <a:rPr lang="en-US" sz="2000" dirty="0">
                <a:latin typeface="BrowalliaUPC" panose="020B0604020202020204" pitchFamily="34" charset="-34"/>
                <a:cs typeface="BrowalliaUPC" panose="020B0604020202020204" pitchFamily="34" charset="-34"/>
              </a:rPr>
              <a:t>1-5</a:t>
            </a:r>
            <a:endParaRPr lang="th-TH" sz="2000" dirty="0"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algn="ctr"/>
            <a:r>
              <a:rPr lang="th-TH" sz="2000" dirty="0">
                <a:latin typeface="BrowalliaUPC" panose="020B0604020202020204" pitchFamily="34" charset="-34"/>
                <a:cs typeface="BrowalliaUPC" panose="020B0604020202020204" pitchFamily="34" charset="-34"/>
              </a:rPr>
              <a:t>เป็นการบอกภาพรวมว่ากลุ่มผู้ป่วยที่สำคัญของ </a:t>
            </a:r>
            <a:r>
              <a:rPr lang="en-US" sz="2000" dirty="0">
                <a:latin typeface="BrowalliaUPC" panose="020B0604020202020204" pitchFamily="34" charset="-34"/>
                <a:cs typeface="BrowalliaUPC" panose="020B0604020202020204" pitchFamily="34" charset="-34"/>
              </a:rPr>
              <a:t>CLT/PCT </a:t>
            </a:r>
            <a:r>
              <a:rPr lang="th-TH" sz="2000" dirty="0">
                <a:latin typeface="BrowalliaUPC" panose="020B0604020202020204" pitchFamily="34" charset="-34"/>
                <a:cs typeface="BrowalliaUPC" panose="020B0604020202020204" pitchFamily="34" charset="-34"/>
              </a:rPr>
              <a:t>มีอะไรบ้าง</a:t>
            </a:r>
          </a:p>
          <a:p>
            <a:pPr algn="ctr"/>
            <a:r>
              <a:rPr lang="th-TH" sz="2000" dirty="0">
                <a:latin typeface="BrowalliaUPC" panose="020B0604020202020204" pitchFamily="34" charset="-34"/>
                <a:cs typeface="BrowalliaUPC" panose="020B0604020202020204" pitchFamily="34" charset="-34"/>
              </a:rPr>
              <a:t>ความสำคัญอาจจะมาจากเกณฑ์ข้อใดข้อหนึ่งหรือหลายข้อร่วมกันก็ได้</a:t>
            </a:r>
          </a:p>
          <a:p>
            <a:pPr algn="ctr"/>
            <a:r>
              <a:rPr lang="th-TH" sz="2000" dirty="0">
                <a:latin typeface="BrowalliaUPC" panose="020B0604020202020204" pitchFamily="34" charset="-34"/>
                <a:cs typeface="BrowalliaUPC" panose="020B0604020202020204" pitchFamily="34" charset="-34"/>
              </a:rPr>
              <a:t>การสรุปภาพรวมเป็นฐานสำหรับพิจารณาต่อว่าจะทบทวน/สรุปผลคุณภาพการดูแลผู้ป่วยในกลุ่มใดบ้าง ในประเด็นใดบ้าง</a:t>
            </a:r>
            <a:endParaRPr lang="en-US" sz="2000" dirty="0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sp>
        <p:nvSpPr>
          <p:cNvPr id="3" name="5-Point Star 2"/>
          <p:cNvSpPr/>
          <p:nvPr/>
        </p:nvSpPr>
        <p:spPr>
          <a:xfrm>
            <a:off x="368490" y="150126"/>
            <a:ext cx="968991" cy="721575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03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7948</TotalTime>
  <Words>3175</Words>
  <Application>Microsoft Office PowerPoint</Application>
  <PresentationFormat>Widescreen</PresentationFormat>
  <Paragraphs>502</Paragraphs>
  <Slides>36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7" baseType="lpstr">
      <vt:lpstr>Angsana New</vt:lpstr>
      <vt:lpstr>arial</vt:lpstr>
      <vt:lpstr>arial</vt:lpstr>
      <vt:lpstr>Browallia New</vt:lpstr>
      <vt:lpstr>BrowalliaUPC</vt:lpstr>
      <vt:lpstr>Calibri</vt:lpstr>
      <vt:lpstr>Calibri Light</vt:lpstr>
      <vt:lpstr>Cordia New</vt:lpstr>
      <vt:lpstr>Tahoma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Part III Quality &amp; Safety Practice for Patient Care Process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Part IV Risk Management Process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Part V Clinical Quality Summary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ANUWAT  SUPACHUTIKUL, M.D.</dc:creator>
  <cp:lastModifiedBy>CQS</cp:lastModifiedBy>
  <cp:revision>211</cp:revision>
  <dcterms:created xsi:type="dcterms:W3CDTF">2013-08-05T15:23:59Z</dcterms:created>
  <dcterms:modified xsi:type="dcterms:W3CDTF">2019-05-17T09:15:45Z</dcterms:modified>
</cp:coreProperties>
</file>