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69" r:id="rId2"/>
    <p:sldId id="256" r:id="rId3"/>
    <p:sldId id="257" r:id="rId4"/>
    <p:sldId id="370" r:id="rId5"/>
    <p:sldId id="371" r:id="rId6"/>
    <p:sldId id="372" r:id="rId7"/>
    <p:sldId id="373" r:id="rId8"/>
    <p:sldId id="281" r:id="rId9"/>
    <p:sldId id="283" r:id="rId10"/>
    <p:sldId id="284" r:id="rId11"/>
    <p:sldId id="296" r:id="rId12"/>
    <p:sldId id="294" r:id="rId13"/>
    <p:sldId id="286" r:id="rId14"/>
    <p:sldId id="29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D5EA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6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4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D77B7-F8CD-48A6-8F59-E06BAB828CA8}" type="datetimeFigureOut">
              <a:rPr lang="th-TH" smtClean="0"/>
              <a:t>30/05/65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D99D01-B26D-45FB-9633-09792549554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66870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13DA4-C678-43CD-ADEB-0E9EEA2C425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274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C7931-A98E-4300-A047-04595734E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2030BF-F7B4-453E-BAE1-D2B14318E9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ADB481-F42A-4F74-8B5C-64A01D703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11F9-8AA7-405A-A144-50D22EFE3D64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58997-4FE3-4F7F-BBFB-B0AC66526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F91DFA-A7D0-404D-98C7-F88A65992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8D1A-0A74-4277-B311-47563B7BD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79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03EC6-25D4-40A5-8726-0FCF176A3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62CB58-7E69-487F-BA8A-C709ED5FAF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E79398-7EC6-4F3D-82B0-98DCA2B45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11F9-8AA7-405A-A144-50D22EFE3D64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4AC3D-5FFD-4A33-98FB-6AC23772B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0DC12-579A-4264-9D8D-CD4CC12BF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8D1A-0A74-4277-B311-47563B7BD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0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8352BC-4D86-4A52-840C-D69CE810E7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50E788-11EB-4A09-98C2-522FB0B475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D3962-9B5D-488F-9EF8-C133246F6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11F9-8AA7-405A-A144-50D22EFE3D64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CC50B-9468-448E-9BF4-6932C53ED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11021-52DD-4EFE-8B22-0FBC17976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8D1A-0A74-4277-B311-47563B7BD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248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9A582-9D75-4D46-A3BF-4236C075C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D1493-3A84-424D-AAF1-B1A7A09F2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E7A540-2966-43DB-9245-4DCD40C08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11F9-8AA7-405A-A144-50D22EFE3D64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73866-8081-43C3-9A1B-D028D6AA6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B8CF4C-79F0-4B02-B90A-BAE4E6B8B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8D1A-0A74-4277-B311-47563B7BD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142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07B2D-D28E-42A3-90A2-12F7D7637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79A0D3-7055-499D-8E13-78A2F2075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8B574-09CF-467B-8EAD-66681D5A1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11F9-8AA7-405A-A144-50D22EFE3D64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D8DE91-3100-4047-B2BE-08D147F65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EF854-49E3-4BB0-A25A-15FF94B2B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8D1A-0A74-4277-B311-47563B7BD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50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12FF5-AD4C-4212-A3EF-3C2E82F29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CF52E-2D6A-4D57-99FA-0E8DBE95B8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3627B7-79BE-4883-ADE8-18636E848E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36B67E-BED5-4D51-A9A7-1A5963AA6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11F9-8AA7-405A-A144-50D22EFE3D64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45F70D-816D-4CA1-BC80-1F56F3EDC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CA70B7-8A57-4C26-9C4B-450A73212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8D1A-0A74-4277-B311-47563B7BD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27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59E6A-2744-4695-A6CF-B76C8F31C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FC8AD3-4700-4BD4-9A4A-3B9723823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B1C0CD-5174-4165-8FE5-77CDD859A8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B61E5C-922A-4C00-B807-853D19AA07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E6623B-A278-443E-A11A-696B50AF04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ADD12C-13BD-4765-A011-39F9A8BA9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11F9-8AA7-405A-A144-50D22EFE3D64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DEABF1-1D80-4F26-8B3D-50082EFE0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83D41E-896B-4E0D-B435-942E7D5CA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8D1A-0A74-4277-B311-47563B7BD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397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244BA-13DD-4005-905C-F9276272A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D47667-0E02-4B3E-B91F-82C9258DB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11F9-8AA7-405A-A144-50D22EFE3D64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9D38EC-B62F-40B8-94DA-3060DF2B6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4D63F9-7836-4878-8C5E-B51B95A7B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8D1A-0A74-4277-B311-47563B7BD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3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226927-B432-4150-86C0-D64B224FF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11F9-8AA7-405A-A144-50D22EFE3D64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0E23BA-25E9-499C-86B2-DE00EF91F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7E8E21-674E-4A9F-9B00-E4A9C3112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8D1A-0A74-4277-B311-47563B7BD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077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23272-D5BE-4F59-ADC5-028BEBE9A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E2A8B-AB4C-4C31-952E-C69863A87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184CE8-F0B5-4BAA-9169-C233541248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E439A2-B909-489E-92DC-055F201CF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11F9-8AA7-405A-A144-50D22EFE3D64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323672-1267-41BA-98BE-471441F9B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398CA-336A-4D9E-9164-E9CAE70C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8D1A-0A74-4277-B311-47563B7BD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858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D2572-A97A-4A7F-B433-CE4D9F07D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F10F57-5734-4839-89E1-1F430FBF02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C8EF10-7131-4EC8-BA6E-8A398B8CF9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614A00-C50B-41A0-8E6B-507A714F0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11F9-8AA7-405A-A144-50D22EFE3D64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492B49-A77F-4603-8880-FE326E893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D21185-A0CD-4EC9-8777-D4536AE5D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8D1A-0A74-4277-B311-47563B7BD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618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3EF240-8360-4DFF-B788-2BDF7F4E5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D60C6C-778D-4A7E-8952-8E2ECC146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12EC4-85FD-4BD9-9C28-AD105D92DA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211F9-8AA7-405A-A144-50D22EFE3D64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34C53D-639A-4D3A-8CF0-1EECF2742F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60A332-FC5C-4516-B879-D2CCDCF564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C8D1A-0A74-4277-B311-47563B7BD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952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7D1E30-8811-425C-B190-8198C89CF956}"/>
              </a:ext>
            </a:extLst>
          </p:cNvPr>
          <p:cNvSpPr/>
          <p:nvPr/>
        </p:nvSpPr>
        <p:spPr>
          <a:xfrm>
            <a:off x="0" y="0"/>
            <a:ext cx="12191999" cy="685081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0" y="1496468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iaUPC" panose="020B0604020202020204" pitchFamily="34" charset="-34"/>
                <a:cs typeface="FreesiaUPC" panose="020B0604020202020204" pitchFamily="34" charset="-34"/>
              </a:rPr>
              <a:t>Clinical Tracer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73190" y="3872447"/>
            <a:ext cx="10445619" cy="15696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solidFill>
                  <a:schemeClr val="bg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นพ.อนุวัฒน์ ศุภชุติกุล</a:t>
            </a:r>
          </a:p>
          <a:p>
            <a:pPr algn="ctr"/>
            <a:r>
              <a:rPr lang="th-TH" sz="3200" dirty="0">
                <a:solidFill>
                  <a:schemeClr val="bg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ผู้ทรงคุณวุฒิ สถาบันรับรองคุณภาพสถานพยาบาล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4 </a:t>
            </a:r>
            <a:r>
              <a:rPr lang="th-TH" sz="3200" dirty="0">
                <a:solidFill>
                  <a:schemeClr val="bg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มีนาคม </a:t>
            </a:r>
            <a:r>
              <a:rPr lang="en-US" sz="3200" dirty="0">
                <a:solidFill>
                  <a:schemeClr val="bg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2565</a:t>
            </a:r>
          </a:p>
        </p:txBody>
      </p:sp>
    </p:spTree>
    <p:extLst>
      <p:ext uri="{BB962C8B-B14F-4D97-AF65-F5344CB8AC3E}">
        <p14:creationId xmlns:p14="http://schemas.microsoft.com/office/powerpoint/2010/main" val="1389231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129485" y="269727"/>
            <a:ext cx="138564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  <a:ex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77341" y="5676485"/>
            <a:ext cx="7380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เขียน </a:t>
            </a:r>
            <a:r>
              <a:rPr lang="en-US" dirty="0">
                <a:latin typeface="BrowalliaUPC" panose="020B0604020202020204" pitchFamily="34" charset="-34"/>
                <a:cs typeface="BrowalliaUPC" panose="020B0604020202020204" pitchFamily="34" charset="-34"/>
              </a:rPr>
              <a:t>flowchart </a:t>
            </a:r>
            <a:r>
              <a:rPr lang="th-TH" dirty="0">
                <a:latin typeface="BrowalliaUPC" panose="020B0604020202020204" pitchFamily="34" charset="-34"/>
                <a:cs typeface="BrowalliaUPC" panose="020B0604020202020204" pitchFamily="34" charset="-34"/>
              </a:rPr>
              <a:t>ที่ทำให้เห็นภาพรวมของกระบวนการดูแลตั้งแต่ต้นจนจบ เน้นกระบวนการสำคัญของโรคที่นำเสนอ</a:t>
            </a:r>
          </a:p>
          <a:p>
            <a:pPr algn="ctr"/>
            <a:r>
              <a:rPr lang="th-TH" dirty="0">
                <a:latin typeface="BrowalliaUPC" panose="020B0604020202020204" pitchFamily="34" charset="-34"/>
                <a:cs typeface="BrowalliaUPC" panose="020B0604020202020204" pitchFamily="34" charset="-34"/>
              </a:rPr>
              <a:t>ควรระบุประเด็นคุณภาพสำคัญ/ความเสี่ยงในแต่ละขั้นตอนลงไปในขั้นตอนต่างๆ ของ </a:t>
            </a:r>
            <a:r>
              <a:rPr lang="en-US" dirty="0">
                <a:latin typeface="BrowalliaUPC" panose="020B0604020202020204" pitchFamily="34" charset="-34"/>
                <a:cs typeface="BrowalliaUPC" panose="020B0604020202020204" pitchFamily="34" charset="-34"/>
              </a:rPr>
              <a:t>flowchart </a:t>
            </a:r>
            <a:r>
              <a:rPr lang="th-TH" dirty="0">
                <a:latin typeface="BrowalliaUPC" panose="020B0604020202020204" pitchFamily="34" charset="-34"/>
                <a:cs typeface="BrowalliaUPC" panose="020B0604020202020204" pitchFamily="34" charset="-34"/>
              </a:rPr>
              <a:t>ด้วย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F7EF70D-F5CE-478D-8017-91B882FF841B}"/>
              </a:ext>
            </a:extLst>
          </p:cNvPr>
          <p:cNvSpPr/>
          <p:nvPr/>
        </p:nvSpPr>
        <p:spPr>
          <a:xfrm>
            <a:off x="708511" y="858349"/>
            <a:ext cx="10918209" cy="54213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9A47B76-5627-46A7-8337-68C5A2647EA8}"/>
              </a:ext>
            </a:extLst>
          </p:cNvPr>
          <p:cNvSpPr txBox="1"/>
          <p:nvPr/>
        </p:nvSpPr>
        <p:spPr>
          <a:xfrm>
            <a:off x="708510" y="212018"/>
            <a:ext cx="10918210" cy="646331"/>
          </a:xfrm>
          <a:prstGeom prst="rect">
            <a:avLst/>
          </a:prstGeom>
          <a:solidFill>
            <a:srgbClr val="66CCFF"/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3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Process Flowchart </a:t>
            </a:r>
            <a:r>
              <a:rPr lang="th-TH" sz="3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ของการดูแลผู้ป่วยโรค.....</a:t>
            </a:r>
          </a:p>
        </p:txBody>
      </p:sp>
    </p:spTree>
    <p:extLst>
      <p:ext uri="{BB962C8B-B14F-4D97-AF65-F5344CB8AC3E}">
        <p14:creationId xmlns:p14="http://schemas.microsoft.com/office/powerpoint/2010/main" val="4143107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4C901-A5B4-49BC-ACA0-4D7156B9614E}" type="slidenum">
              <a:rPr lang="en-US" smtClean="0"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12799" y="1362218"/>
            <a:ext cx="748923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/>
              <a:t>Access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87512" y="1362218"/>
            <a:ext cx="635687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/>
              <a:t>Entry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44114" y="1362218"/>
            <a:ext cx="1187826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/>
              <a:t>Assessment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20054" y="1362218"/>
            <a:ext cx="997389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/>
              <a:t>Diagnosis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73460" y="1239108"/>
            <a:ext cx="1582067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Care Plan &amp; Discharge Plan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84262" y="825687"/>
            <a:ext cx="1279774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/>
              <a:t>Investigation</a:t>
            </a:r>
          </a:p>
        </p:txBody>
      </p:sp>
      <p:cxnSp>
        <p:nvCxnSpPr>
          <p:cNvPr id="7" name="Straight Arrow Connector 6"/>
          <p:cNvCxnSpPr>
            <a:stCxn id="5" idx="3"/>
            <a:endCxn id="11" idx="1"/>
          </p:cNvCxnSpPr>
          <p:nvPr/>
        </p:nvCxnSpPr>
        <p:spPr>
          <a:xfrm>
            <a:off x="2761721" y="1531495"/>
            <a:ext cx="22579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1" idx="3"/>
            <a:endCxn id="12" idx="1"/>
          </p:cNvCxnSpPr>
          <p:nvPr/>
        </p:nvCxnSpPr>
        <p:spPr>
          <a:xfrm>
            <a:off x="3623198" y="1531495"/>
            <a:ext cx="22091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2" idx="0"/>
            <a:endCxn id="18" idx="2"/>
          </p:cNvCxnSpPr>
          <p:nvPr/>
        </p:nvCxnSpPr>
        <p:spPr>
          <a:xfrm flipH="1" flipV="1">
            <a:off x="4424149" y="1164242"/>
            <a:ext cx="13878" cy="19797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18" idx="3"/>
            <a:endCxn id="16" idx="0"/>
          </p:cNvCxnSpPr>
          <p:nvPr/>
        </p:nvCxnSpPr>
        <p:spPr>
          <a:xfrm>
            <a:off x="5064036" y="994964"/>
            <a:ext cx="754712" cy="367254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6" idx="3"/>
            <a:endCxn id="17" idx="1"/>
          </p:cNvCxnSpPr>
          <p:nvPr/>
        </p:nvCxnSpPr>
        <p:spPr>
          <a:xfrm>
            <a:off x="6317443" y="1531495"/>
            <a:ext cx="256017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3"/>
            <a:endCxn id="16" idx="1"/>
          </p:cNvCxnSpPr>
          <p:nvPr/>
        </p:nvCxnSpPr>
        <p:spPr>
          <a:xfrm>
            <a:off x="5031941" y="1531495"/>
            <a:ext cx="28811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573460" y="2007738"/>
            <a:ext cx="1582067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Care Delivery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73460" y="5387961"/>
            <a:ext cx="1582067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Discharge</a:t>
            </a:r>
          </a:p>
        </p:txBody>
      </p:sp>
      <p:cxnSp>
        <p:nvCxnSpPr>
          <p:cNvPr id="31" name="Elbow Connector 30"/>
          <p:cNvCxnSpPr>
            <a:stCxn id="72" idx="1"/>
            <a:endCxn id="5" idx="2"/>
          </p:cNvCxnSpPr>
          <p:nvPr/>
        </p:nvCxnSpPr>
        <p:spPr>
          <a:xfrm rot="10800000">
            <a:off x="2387262" y="1700772"/>
            <a:ext cx="3491335" cy="4572182"/>
          </a:xfrm>
          <a:prstGeom prst="bentConnector2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7" idx="2"/>
            <a:endCxn id="27" idx="0"/>
          </p:cNvCxnSpPr>
          <p:nvPr/>
        </p:nvCxnSpPr>
        <p:spPr>
          <a:xfrm>
            <a:off x="7364493" y="1823882"/>
            <a:ext cx="0" cy="18385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7" idx="2"/>
            <a:endCxn id="28" idx="0"/>
          </p:cNvCxnSpPr>
          <p:nvPr/>
        </p:nvCxnSpPr>
        <p:spPr>
          <a:xfrm>
            <a:off x="7364493" y="2346293"/>
            <a:ext cx="0" cy="304166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28" idx="2"/>
            <a:endCxn id="72" idx="0"/>
          </p:cNvCxnSpPr>
          <p:nvPr/>
        </p:nvCxnSpPr>
        <p:spPr>
          <a:xfrm flipH="1">
            <a:off x="7362647" y="5726516"/>
            <a:ext cx="1846" cy="2540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672623" y="2457431"/>
            <a:ext cx="1296909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Gen Care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672621" y="2885403"/>
            <a:ext cx="1296910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Medication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72623" y="3300914"/>
            <a:ext cx="1296909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Procedure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672623" y="4506035"/>
            <a:ext cx="1296909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Others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672623" y="4902045"/>
            <a:ext cx="1296909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Education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904620" y="3603999"/>
            <a:ext cx="1484627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Patient Record &amp;  Monitoring</a:t>
            </a:r>
          </a:p>
        </p:txBody>
      </p:sp>
      <p:cxnSp>
        <p:nvCxnSpPr>
          <p:cNvPr id="54" name="Elbow Connector 53"/>
          <p:cNvCxnSpPr>
            <a:stCxn id="27" idx="1"/>
            <a:endCxn id="52" idx="0"/>
          </p:cNvCxnSpPr>
          <p:nvPr/>
        </p:nvCxnSpPr>
        <p:spPr>
          <a:xfrm rot="10800000" flipV="1">
            <a:off x="5646933" y="2177015"/>
            <a:ext cx="926526" cy="1426983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52" idx="2"/>
            <a:endCxn id="28" idx="1"/>
          </p:cNvCxnSpPr>
          <p:nvPr/>
        </p:nvCxnSpPr>
        <p:spPr>
          <a:xfrm rot="16200000" flipH="1">
            <a:off x="5425965" y="4409742"/>
            <a:ext cx="1368465" cy="926526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5878595" y="5980567"/>
            <a:ext cx="296810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Continuity of Care</a:t>
            </a:r>
          </a:p>
          <a:p>
            <a:pPr algn="ctr"/>
            <a:r>
              <a:rPr lang="en-US" sz="1600" dirty="0"/>
              <a:t>Self care, home care, follow-up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658975" y="3703680"/>
            <a:ext cx="1296909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Nutrition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658975" y="4099690"/>
            <a:ext cx="1296909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Rehab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61CCBD3-FA0A-4873-89AD-229EA6F2A566}"/>
              </a:ext>
            </a:extLst>
          </p:cNvPr>
          <p:cNvSpPr/>
          <p:nvPr/>
        </p:nvSpPr>
        <p:spPr>
          <a:xfrm>
            <a:off x="708511" y="728072"/>
            <a:ext cx="10918209" cy="59934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B7C7656-AFDE-4C8C-9819-1BF0E9275118}"/>
              </a:ext>
            </a:extLst>
          </p:cNvPr>
          <p:cNvSpPr txBox="1"/>
          <p:nvPr/>
        </p:nvSpPr>
        <p:spPr>
          <a:xfrm>
            <a:off x="708510" y="186619"/>
            <a:ext cx="10918210" cy="523220"/>
          </a:xfrm>
          <a:prstGeom prst="rect">
            <a:avLst/>
          </a:prstGeom>
          <a:solidFill>
            <a:srgbClr val="66CCFF"/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Process Flowchart </a:t>
            </a:r>
            <a:r>
              <a:rPr lang="th-TH" sz="28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ของการดูแลผู้ป่วยโรค.....</a:t>
            </a:r>
          </a:p>
        </p:txBody>
      </p:sp>
    </p:spTree>
    <p:extLst>
      <p:ext uri="{BB962C8B-B14F-4D97-AF65-F5344CB8AC3E}">
        <p14:creationId xmlns:p14="http://schemas.microsoft.com/office/powerpoint/2010/main" val="4284734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EB2AE5A-E810-4E94-934C-88686CE264B1}"/>
              </a:ext>
            </a:extLst>
          </p:cNvPr>
          <p:cNvSpPr/>
          <p:nvPr/>
        </p:nvSpPr>
        <p:spPr>
          <a:xfrm>
            <a:off x="708511" y="726773"/>
            <a:ext cx="10918209" cy="54750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B52263-B346-49FB-936D-0976E93502A1}"/>
              </a:ext>
            </a:extLst>
          </p:cNvPr>
          <p:cNvSpPr txBox="1"/>
          <p:nvPr/>
        </p:nvSpPr>
        <p:spPr>
          <a:xfrm>
            <a:off x="708510" y="186619"/>
            <a:ext cx="10918210" cy="523220"/>
          </a:xfrm>
          <a:prstGeom prst="rect">
            <a:avLst/>
          </a:prstGeom>
          <a:solidFill>
            <a:srgbClr val="66CCFF"/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th-TH" sz="28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การจัดการกระบวนการ </a:t>
            </a:r>
            <a:r>
              <a:rPr lang="en-US" sz="28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  <a:r>
              <a:rPr lang="th-TH" sz="28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4D6ADD2-A4AD-471C-A9AB-6F62A5E78C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067468"/>
              </p:ext>
            </p:extLst>
          </p:nvPr>
        </p:nvGraphicFramePr>
        <p:xfrm>
          <a:off x="770467" y="768124"/>
          <a:ext cx="10786533" cy="2865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5973">
                  <a:extLst>
                    <a:ext uri="{9D8B030D-6E8A-4147-A177-3AD203B41FA5}">
                      <a16:colId xmlns:a16="http://schemas.microsoft.com/office/drawing/2014/main" val="143461931"/>
                    </a:ext>
                  </a:extLst>
                </a:gridCol>
                <a:gridCol w="2535983">
                  <a:extLst>
                    <a:ext uri="{9D8B030D-6E8A-4147-A177-3AD203B41FA5}">
                      <a16:colId xmlns:a16="http://schemas.microsoft.com/office/drawing/2014/main" val="902711006"/>
                    </a:ext>
                  </a:extLst>
                </a:gridCol>
                <a:gridCol w="1973804">
                  <a:extLst>
                    <a:ext uri="{9D8B030D-6E8A-4147-A177-3AD203B41FA5}">
                      <a16:colId xmlns:a16="http://schemas.microsoft.com/office/drawing/2014/main" val="307701924"/>
                    </a:ext>
                  </a:extLst>
                </a:gridCol>
                <a:gridCol w="4010773">
                  <a:extLst>
                    <a:ext uri="{9D8B030D-6E8A-4147-A177-3AD203B41FA5}">
                      <a16:colId xmlns:a16="http://schemas.microsoft.com/office/drawing/2014/main" val="2857922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Adobe Thai" panose="02040503050201020203" pitchFamily="18" charset="-34"/>
                          <a:cs typeface="Adobe Thai" panose="02040503050201020203" pitchFamily="18" charset="-34"/>
                        </a:rPr>
                        <a:t>Process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Adobe Thai" panose="02040503050201020203" pitchFamily="18" charset="-34"/>
                          <a:cs typeface="Adobe Thai" panose="02040503050201020203" pitchFamily="18" charset="-34"/>
                        </a:rPr>
                        <a:t>Process Requirement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Adobe Thai" panose="02040503050201020203" pitchFamily="18" charset="-34"/>
                          <a:cs typeface="Adobe Thai" panose="02040503050201020203" pitchFamily="18" charset="-34"/>
                        </a:rPr>
                        <a:t>Measure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Adobe Thai" panose="02040503050201020203" pitchFamily="18" charset="-34"/>
                          <a:cs typeface="Adobe Thai" panose="02040503050201020203" pitchFamily="18" charset="-34"/>
                        </a:rPr>
                        <a:t>Process Design /Risk Prevention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56491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06979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dobe Thai" panose="02040503050201020203" pitchFamily="18" charset="-34"/>
                          <a:cs typeface="Adobe Thai" panose="02040503050201020203" pitchFamily="18" charset="-34"/>
                        </a:rPr>
                        <a:t> </a:t>
                      </a: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dobe Thai" panose="02040503050201020203" pitchFamily="18" charset="-34"/>
                          <a:cs typeface="Adobe Thai" panose="02040503050201020203" pitchFamily="18" charset="-34"/>
                        </a:rPr>
                        <a:t> </a:t>
                      </a: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dobe Thai" panose="02040503050201020203" pitchFamily="18" charset="-34"/>
                          <a:cs typeface="Adobe Thai" panose="02040503050201020203" pitchFamily="18" charset="-34"/>
                        </a:rPr>
                        <a:t> </a:t>
                      </a: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dobe Thai" panose="02040503050201020203" pitchFamily="18" charset="-34"/>
                          <a:cs typeface="Adobe Thai" panose="02040503050201020203" pitchFamily="18" charset="-34"/>
                        </a:rPr>
                        <a:t> </a:t>
                      </a: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44066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67927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79407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15230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Adobe Thai" panose="02040503050201020203" pitchFamily="18" charset="-34"/>
                        <a:ea typeface="Calibri" panose="020F0502020204030204" pitchFamily="34" charset="0"/>
                        <a:cs typeface="Adobe Thai" panose="02040503050201020203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830595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F47FA8A-CE6A-4CDB-8C5B-5D8181DAD582}"/>
              </a:ext>
            </a:extLst>
          </p:cNvPr>
          <p:cNvSpPr txBox="1"/>
          <p:nvPr/>
        </p:nvSpPr>
        <p:spPr>
          <a:xfrm>
            <a:off x="2032001" y="5258879"/>
            <a:ext cx="78364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การระบุ </a:t>
            </a:r>
            <a:r>
              <a:rPr lang="en-US" sz="1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process requirement </a:t>
            </a:r>
            <a:r>
              <a:rPr lang="th-TH" sz="1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(สิ่งที่คาดหวังจากกระบวนการ) ที่ชัดเจน ทำให้มีหลักในการออกแบบกระบวนการทำงาน</a:t>
            </a:r>
          </a:p>
          <a:p>
            <a:pPr algn="ctr"/>
            <a:r>
              <a:rPr lang="th-TH" sz="1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และใช้กำหนดตัววัดเพื่อให้มั่นใจว่างานส่งผลตามที่ควรจะเป็น</a:t>
            </a:r>
          </a:p>
          <a:p>
            <a:pPr algn="ctr"/>
            <a:r>
              <a:rPr lang="th-TH" sz="1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การวิเคราะห์ </a:t>
            </a:r>
            <a:r>
              <a:rPr lang="en-US" sz="1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process requirement </a:t>
            </a:r>
            <a:r>
              <a:rPr lang="th-TH" sz="1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อาจทำได้โดยใช้ </a:t>
            </a:r>
            <a:r>
              <a:rPr lang="en-US" sz="1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NEWS</a:t>
            </a:r>
            <a:endParaRPr lang="th-TH" sz="1600" b="1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45614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71167" y="5599163"/>
            <a:ext cx="7992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dirty="0">
                <a:latin typeface="BrowalliaUPC" panose="020B0604020202020204" pitchFamily="34" charset="-34"/>
                <a:cs typeface="BrowalliaUPC" panose="020B0604020202020204" pitchFamily="34" charset="-34"/>
              </a:rPr>
              <a:t>ใช้</a:t>
            </a:r>
            <a:r>
              <a:rPr lang="en-US" dirty="0">
                <a:latin typeface="BrowalliaUPC" panose="020B0604020202020204" pitchFamily="34" charset="-34"/>
                <a:cs typeface="BrowalliaUPC" panose="020B0604020202020204" pitchFamily="34" charset="-34"/>
              </a:rPr>
              <a:t> run chart </a:t>
            </a:r>
            <a:r>
              <a:rPr lang="th-TH" dirty="0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 dirty="0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เพื่อแสดงผลลัพธ์ตามตัวชี้วัดที่ระบุไว้ใน </a:t>
            </a:r>
            <a:r>
              <a:rPr lang="en-US" dirty="0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 </a:t>
            </a:r>
            <a:r>
              <a:rPr lang="th-TH" dirty="0">
                <a:latin typeface="BrowalliaUPC" panose="020B0604020202020204" pitchFamily="34" charset="-34"/>
                <a:cs typeface="BrowalliaUPC" panose="020B0604020202020204" pitchFamily="34" charset="-34"/>
              </a:rPr>
              <a:t>และตาราง </a:t>
            </a:r>
            <a:r>
              <a:rPr lang="en-US" dirty="0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  <a:p>
            <a:pPr algn="ctr"/>
            <a:r>
              <a:rPr lang="th-TH" dirty="0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ระบุการปรับปรุงที่เกิดขึ้นในช่วงเวลาต่างๆ ที่สัมพันธ์กับผลลัพธ์</a:t>
            </a:r>
            <a:endParaRPr lang="en-US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38C1CB-C43D-4DBF-BA26-37E3AC145F0A}"/>
              </a:ext>
            </a:extLst>
          </p:cNvPr>
          <p:cNvSpPr/>
          <p:nvPr/>
        </p:nvSpPr>
        <p:spPr>
          <a:xfrm>
            <a:off x="708510" y="760641"/>
            <a:ext cx="10918209" cy="54750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FEB0C2-81DF-4BA5-AD12-F2833974A5AB}"/>
              </a:ext>
            </a:extLst>
          </p:cNvPr>
          <p:cNvSpPr txBox="1"/>
          <p:nvPr/>
        </p:nvSpPr>
        <p:spPr>
          <a:xfrm>
            <a:off x="708510" y="237421"/>
            <a:ext cx="10918210" cy="523220"/>
          </a:xfrm>
          <a:prstGeom prst="rect">
            <a:avLst/>
          </a:prstGeom>
          <a:solidFill>
            <a:srgbClr val="66CCFF"/>
          </a:solidFill>
        </p:spPr>
        <p:txBody>
          <a:bodyPr wrap="square" rtlCol="0">
            <a:spAutoFit/>
          </a:bodyPr>
          <a:lstStyle/>
          <a:p>
            <a:pPr lvl="0" algn="ctr" eaLnBrk="0" hangingPunct="0"/>
            <a:r>
              <a:rPr lang="th-TH" altLang="en-US" sz="2800" b="1" dirty="0"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2800" b="1" dirty="0"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2800" b="1" dirty="0"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2800" b="1" dirty="0"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28572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C9B264BD-26B4-4356-9BCA-66239B85FC87}"/>
              </a:ext>
            </a:extLst>
          </p:cNvPr>
          <p:cNvGrpSpPr/>
          <p:nvPr/>
        </p:nvGrpSpPr>
        <p:grpSpPr>
          <a:xfrm>
            <a:off x="636895" y="485844"/>
            <a:ext cx="10918210" cy="5655890"/>
            <a:chOff x="739672" y="435044"/>
            <a:chExt cx="10918210" cy="565589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55151" y="1664949"/>
              <a:ext cx="8827224" cy="3635184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DA4603C-AAE7-4F32-ADE8-60E52C3F7A18}"/>
                </a:ext>
              </a:extLst>
            </p:cNvPr>
            <p:cNvSpPr/>
            <p:nvPr/>
          </p:nvSpPr>
          <p:spPr>
            <a:xfrm>
              <a:off x="739673" y="983665"/>
              <a:ext cx="10918209" cy="510726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46E8D72-37E3-4706-AC73-69E4BE1C9584}"/>
                </a:ext>
              </a:extLst>
            </p:cNvPr>
            <p:cNvSpPr txBox="1"/>
            <p:nvPr/>
          </p:nvSpPr>
          <p:spPr>
            <a:xfrm>
              <a:off x="739672" y="435044"/>
              <a:ext cx="10918210" cy="523220"/>
            </a:xfrm>
            <a:prstGeom prst="rect">
              <a:avLst/>
            </a:prstGeom>
            <a:solidFill>
              <a:srgbClr val="66CCFF"/>
            </a:solidFill>
          </p:spPr>
          <p:txBody>
            <a:bodyPr wrap="square" rtlCol="0">
              <a:spAutoFit/>
            </a:bodyPr>
            <a:lstStyle/>
            <a:p>
              <a:pPr lvl="0" algn="ctr" eaLnBrk="0" hangingPunct="0"/>
              <a:r>
                <a:rPr lang="th-TH" altLang="en-US" sz="2800" b="1" dirty="0">
                  <a:latin typeface="Browallia New" panose="020B0604020202020204" pitchFamily="34" charset="-34"/>
                  <a:ea typeface="Calibri" panose="020F0502020204030204" pitchFamily="34" charset="0"/>
                  <a:cs typeface="Browallia New" panose="020B0604020202020204" pitchFamily="34" charset="-34"/>
                </a:rPr>
                <a:t>ผลลัพธ์และการพัฒนาที่ผ่านมา (</a:t>
              </a:r>
              <a:r>
                <a:rPr lang="en-US" altLang="en-US" sz="2800" b="1" dirty="0">
                  <a:latin typeface="Browallia New" panose="020B0604020202020204" pitchFamily="34" charset="-34"/>
                  <a:ea typeface="Calibri" panose="020F0502020204030204" pitchFamily="34" charset="0"/>
                  <a:cs typeface="Browallia New" panose="020B0604020202020204" pitchFamily="34" charset="-34"/>
                </a:rPr>
                <a:t>Performance &amp; Interventions</a:t>
              </a:r>
              <a:r>
                <a:rPr lang="th-TH" altLang="en-US" sz="2800" b="1" dirty="0">
                  <a:latin typeface="Browallia New" panose="020B0604020202020204" pitchFamily="34" charset="-34"/>
                  <a:ea typeface="Calibri" panose="020F0502020204030204" pitchFamily="34" charset="0"/>
                  <a:cs typeface="Browallia New" panose="020B0604020202020204" pitchFamily="34" charset="-34"/>
                </a:rPr>
                <a:t>)</a:t>
              </a:r>
              <a:endParaRPr lang="en-US" altLang="en-US" sz="2800" b="1" dirty="0"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84927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9472840-A764-401E-9A7D-58AE91053E3E}"/>
              </a:ext>
            </a:extLst>
          </p:cNvPr>
          <p:cNvSpPr txBox="1"/>
          <p:nvPr/>
        </p:nvSpPr>
        <p:spPr>
          <a:xfrm>
            <a:off x="1349828" y="1167826"/>
            <a:ext cx="9492343" cy="51444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>
              <a:lnSpc>
                <a:spcPct val="90000"/>
              </a:lnSpc>
            </a:pPr>
            <a:r>
              <a:rPr lang="th-TH" sz="2800" b="1" i="0" u="none" strike="noStrike" baseline="0" dirty="0">
                <a:solidFill>
                  <a:srgbClr val="00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ก)  ความสำคัญของโรค</a:t>
            </a:r>
          </a:p>
          <a:p>
            <a:pPr marL="900113" marR="0" indent="-363538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th-TH" sz="2800" b="1" i="0" u="none" strike="noStrike" baseline="0" dirty="0">
                <a:solidFill>
                  <a:srgbClr val="00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ลักษณะสำคัญหรือลักษณะที่น่าสนใจของสภาวะทางคลินิกนี้โดยสรุป </a:t>
            </a:r>
          </a:p>
          <a:p>
            <a:pPr marL="900113" marR="0" indent="-363538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th-TH" sz="2800" b="1" i="0" u="none" strike="noStrike" baseline="0" dirty="0">
                <a:solidFill>
                  <a:srgbClr val="00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ลักษณะเฉพาะในบริบทของโรงพยาบาล </a:t>
            </a:r>
          </a:p>
          <a:p>
            <a:pPr marL="900113" marR="0" indent="-363538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th-TH" sz="2800" b="1" i="0" u="none" strike="noStrike" baseline="0" dirty="0">
                <a:solidFill>
                  <a:srgbClr val="00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สาเหตุที่สภาวะนี้มีความสำคัญในพื้นที่ </a:t>
            </a:r>
          </a:p>
          <a:p>
            <a:pPr marL="363538" marR="0" indent="-363538" algn="l">
              <a:lnSpc>
                <a:spcPct val="90000"/>
              </a:lnSpc>
            </a:pPr>
            <a:r>
              <a:rPr lang="th-TH" sz="2800" b="1" i="0" u="none" strike="noStrike" baseline="0" dirty="0">
                <a:solidFill>
                  <a:srgbClr val="00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ข)  ผู้รับบริการ</a:t>
            </a:r>
          </a:p>
          <a:p>
            <a:pPr marL="900113" marR="0" indent="-369888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th-TH" sz="2800" b="1" i="0" u="none" strike="noStrike" baseline="0" dirty="0">
                <a:solidFill>
                  <a:srgbClr val="00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ลักษณะของกลุ่มผู้รับบริการ (เช่น ระดับความรู้ เศรษฐกิจสังคม ความรุนแรง) </a:t>
            </a:r>
          </a:p>
          <a:p>
            <a:pPr marL="900113" marR="0" indent="-369888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th-TH" sz="2800" b="1" i="0" u="none" strike="noStrike" baseline="0" dirty="0">
                <a:solidFill>
                  <a:srgbClr val="00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ความต้องการของผู้รับบริการ </a:t>
            </a:r>
          </a:p>
          <a:p>
            <a:pPr marL="900113" marR="0" indent="-369888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th-TH" sz="2800" b="1" i="0" u="none" strike="noStrike" baseline="0" dirty="0">
                <a:solidFill>
                  <a:srgbClr val="00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ปริมาณผู้รับบริการ </a:t>
            </a:r>
          </a:p>
          <a:p>
            <a:pPr marL="363538" indent="-363538">
              <a:lnSpc>
                <a:spcPct val="90000"/>
              </a:lnSpc>
            </a:pPr>
            <a:r>
              <a:rPr lang="th-TH" sz="2800" b="1" i="0" u="none" strike="noStrike" baseline="0" dirty="0">
                <a:solidFill>
                  <a:srgbClr val="00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ค)  การจัดบริการ ความสามารถและข้อจำกัดในการจัดบริการของโรงพยาบาล</a:t>
            </a:r>
          </a:p>
          <a:p>
            <a:pPr marL="900113" marR="0" indent="-369888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th-TH" sz="2800" b="1" i="0" u="none" strike="noStrike" baseline="0" dirty="0">
                <a:solidFill>
                  <a:srgbClr val="00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ระดับการจัดบริการที่โรงพยาบาลสามารถจัดได้ </a:t>
            </a:r>
          </a:p>
          <a:p>
            <a:pPr marL="900113" marR="0" indent="-369888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th-TH" sz="2800" b="1" i="0" u="none" strike="noStrike" baseline="0" dirty="0">
                <a:solidFill>
                  <a:srgbClr val="00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ความสัมพันธ์กับสถานบริการสาธารณสุขอื่น </a:t>
            </a:r>
          </a:p>
          <a:p>
            <a:pPr marL="900113" marR="0" indent="-369888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th-TH" sz="2800" b="1" i="0" u="none" strike="noStrike" baseline="0" dirty="0">
                <a:solidFill>
                  <a:srgbClr val="00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จำนวนผู้เชี่ยวชาญที่มี</a:t>
            </a:r>
          </a:p>
          <a:p>
            <a:pPr marL="900113" marR="0" indent="-369888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th-TH" sz="2800" b="1" i="0" u="none" strike="noStrike" baseline="0" dirty="0">
                <a:solidFill>
                  <a:srgbClr val="00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เครื่องมือพิเศษหรือเทคโนโลยีที่มีใช้ </a:t>
            </a:r>
            <a:endParaRPr lang="en-US" sz="28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6A78D1-3BDC-4306-B97D-83A5AF18F3EF}"/>
              </a:ext>
            </a:extLst>
          </p:cNvPr>
          <p:cNvSpPr/>
          <p:nvPr/>
        </p:nvSpPr>
        <p:spPr>
          <a:xfrm>
            <a:off x="668739" y="1029409"/>
            <a:ext cx="10918209" cy="54213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5B5FF4-9917-4865-A7DD-7E2F3F557957}"/>
              </a:ext>
            </a:extLst>
          </p:cNvPr>
          <p:cNvSpPr txBox="1"/>
          <p:nvPr/>
        </p:nvSpPr>
        <p:spPr>
          <a:xfrm>
            <a:off x="668739" y="354753"/>
            <a:ext cx="10918210" cy="646331"/>
          </a:xfrm>
          <a:prstGeom prst="rect">
            <a:avLst/>
          </a:prstGeom>
          <a:solidFill>
            <a:srgbClr val="66CCFF"/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th-TH" sz="3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บริบท</a:t>
            </a:r>
          </a:p>
        </p:txBody>
      </p:sp>
    </p:spTree>
    <p:extLst>
      <p:ext uri="{BB962C8B-B14F-4D97-AF65-F5344CB8AC3E}">
        <p14:creationId xmlns:p14="http://schemas.microsoft.com/office/powerpoint/2010/main" val="1346787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973D283-3C1E-4EBD-966E-232A2455CA9D}"/>
              </a:ext>
            </a:extLst>
          </p:cNvPr>
          <p:cNvSpPr/>
          <p:nvPr/>
        </p:nvSpPr>
        <p:spPr>
          <a:xfrm>
            <a:off x="668739" y="1029409"/>
            <a:ext cx="10918209" cy="54213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BE91C7-E2B0-41FD-AF0A-B8A980C09D74}"/>
              </a:ext>
            </a:extLst>
          </p:cNvPr>
          <p:cNvSpPr txBox="1"/>
          <p:nvPr/>
        </p:nvSpPr>
        <p:spPr>
          <a:xfrm>
            <a:off x="668739" y="354753"/>
            <a:ext cx="10918210" cy="646331"/>
          </a:xfrm>
          <a:prstGeom prst="rect">
            <a:avLst/>
          </a:prstGeom>
          <a:solidFill>
            <a:srgbClr val="66CCFF"/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3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Conceptual Framework</a:t>
            </a:r>
            <a:endParaRPr lang="th-TH" sz="3600" b="1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A0DF4F-3437-43E4-AEB1-40F9AA385BEC}"/>
              </a:ext>
            </a:extLst>
          </p:cNvPr>
          <p:cNvSpPr txBox="1"/>
          <p:nvPr/>
        </p:nvSpPr>
        <p:spPr>
          <a:xfrm>
            <a:off x="2852964" y="2662851"/>
            <a:ext cx="648607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แนวคิดการดูแลโดยรวม เพื่อส่งมอบคุณค่าให้ผู้ป่วย</a:t>
            </a:r>
          </a:p>
          <a:p>
            <a:pPr algn="ctr"/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อาจนำเสนอโดย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</a:t>
            </a:r>
          </a:p>
        </p:txBody>
      </p:sp>
    </p:spTree>
    <p:extLst>
      <p:ext uri="{BB962C8B-B14F-4D97-AF65-F5344CB8AC3E}">
        <p14:creationId xmlns:p14="http://schemas.microsoft.com/office/powerpoint/2010/main" val="248595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973D283-3C1E-4EBD-966E-232A2455CA9D}"/>
              </a:ext>
            </a:extLst>
          </p:cNvPr>
          <p:cNvSpPr/>
          <p:nvPr/>
        </p:nvSpPr>
        <p:spPr>
          <a:xfrm>
            <a:off x="668739" y="1029409"/>
            <a:ext cx="10918209" cy="54213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BE91C7-E2B0-41FD-AF0A-B8A980C09D74}"/>
              </a:ext>
            </a:extLst>
          </p:cNvPr>
          <p:cNvSpPr txBox="1"/>
          <p:nvPr/>
        </p:nvSpPr>
        <p:spPr>
          <a:xfrm>
            <a:off x="668739" y="354753"/>
            <a:ext cx="10918210" cy="646331"/>
          </a:xfrm>
          <a:prstGeom prst="rect">
            <a:avLst/>
          </a:prstGeom>
          <a:solidFill>
            <a:srgbClr val="66CCFF"/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th-TH" sz="3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ตามรอยการออกแบบ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A0DF4F-3437-43E4-AEB1-40F9AA385BEC}"/>
              </a:ext>
            </a:extLst>
          </p:cNvPr>
          <p:cNvSpPr txBox="1"/>
          <p:nvPr/>
        </p:nvSpPr>
        <p:spPr>
          <a:xfrm>
            <a:off x="1996174" y="2662851"/>
            <a:ext cx="81996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นำเสนอด้วย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value chain 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process flowchart 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แบบ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overview </a:t>
            </a:r>
            <a:endParaRPr lang="th-TH" sz="3200" b="1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algn="ctr"/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พิจารณาให้มั่นใจว่าแต่ละขั้นตอนก่อให้เกิดคุณค่าอะไร</a:t>
            </a:r>
          </a:p>
          <a:p>
            <a:pPr algn="ctr"/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นำแต่ละขั้นตอนมาสรุปในตาราง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</p:txBody>
      </p:sp>
    </p:spTree>
    <p:extLst>
      <p:ext uri="{BB962C8B-B14F-4D97-AF65-F5344CB8AC3E}">
        <p14:creationId xmlns:p14="http://schemas.microsoft.com/office/powerpoint/2010/main" val="3636850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973D283-3C1E-4EBD-966E-232A2455CA9D}"/>
              </a:ext>
            </a:extLst>
          </p:cNvPr>
          <p:cNvSpPr/>
          <p:nvPr/>
        </p:nvSpPr>
        <p:spPr>
          <a:xfrm>
            <a:off x="668739" y="1029409"/>
            <a:ext cx="10918209" cy="54213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BE91C7-E2B0-41FD-AF0A-B8A980C09D74}"/>
              </a:ext>
            </a:extLst>
          </p:cNvPr>
          <p:cNvSpPr txBox="1"/>
          <p:nvPr/>
        </p:nvSpPr>
        <p:spPr>
          <a:xfrm>
            <a:off x="668739" y="354753"/>
            <a:ext cx="10918210" cy="646331"/>
          </a:xfrm>
          <a:prstGeom prst="rect">
            <a:avLst/>
          </a:prstGeom>
          <a:solidFill>
            <a:srgbClr val="66CCFF"/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th-TH" sz="3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ตามรอยผลลัพธ์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A0DF4F-3437-43E4-AEB1-40F9AA385BEC}"/>
              </a:ext>
            </a:extLst>
          </p:cNvPr>
          <p:cNvSpPr txBox="1"/>
          <p:nvPr/>
        </p:nvSpPr>
        <p:spPr>
          <a:xfrm>
            <a:off x="1177862" y="2662851"/>
            <a:ext cx="983634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นำเสนอผลลัพธ์ตามมิติต่างๆ ให้ครอบคลุมให้มากที่สุด</a:t>
            </a:r>
          </a:p>
          <a:p>
            <a:pPr algn="ctr"/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อย่างน้อยในมิติด้าน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people-centered, effectiveness, safety, efficiency</a:t>
            </a:r>
          </a:p>
          <a:p>
            <a:pPr algn="ctr"/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นำเสนอด้วย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และอธิบายว่าการเปลี่ยนแปลงผลลัพธ์เกิดจากอะไร</a:t>
            </a:r>
          </a:p>
          <a:p>
            <a:pPr algn="ctr"/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โดยเฉพาะอย่างยิ่งการปรับปรุงกระบวนการที่</a:t>
            </a:r>
            <a:r>
              <a:rPr lang="th-TH" sz="3200" b="1" dirty="0" err="1">
                <a:latin typeface="BrowalliaUPC" panose="020B0604020202020204" pitchFamily="34" charset="-34"/>
                <a:cs typeface="BrowalliaUPC" panose="020B0604020202020204" pitchFamily="34" charset="-34"/>
              </a:rPr>
              <a:t>ทำใน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แต่ละช่วงเวลา</a:t>
            </a:r>
            <a:endParaRPr lang="en-US" sz="3200" b="1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40222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973D283-3C1E-4EBD-966E-232A2455CA9D}"/>
              </a:ext>
            </a:extLst>
          </p:cNvPr>
          <p:cNvSpPr/>
          <p:nvPr/>
        </p:nvSpPr>
        <p:spPr>
          <a:xfrm>
            <a:off x="668739" y="1029409"/>
            <a:ext cx="10918209" cy="54213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BE91C7-E2B0-41FD-AF0A-B8A980C09D74}"/>
              </a:ext>
            </a:extLst>
          </p:cNvPr>
          <p:cNvSpPr txBox="1"/>
          <p:nvPr/>
        </p:nvSpPr>
        <p:spPr>
          <a:xfrm>
            <a:off x="668739" y="354753"/>
            <a:ext cx="10918210" cy="646331"/>
          </a:xfrm>
          <a:prstGeom prst="rect">
            <a:avLst/>
          </a:prstGeom>
          <a:solidFill>
            <a:srgbClr val="66CCFF"/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th-TH" sz="3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ตามรอยการปฏิบัติที่บันทึกไว้ในเวชระเบียน </a:t>
            </a:r>
            <a:r>
              <a:rPr lang="en-US" sz="3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(Clinical Audit)</a:t>
            </a:r>
            <a:endParaRPr lang="th-TH" sz="3600" b="1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A0DF4F-3437-43E4-AEB1-40F9AA385BEC}"/>
              </a:ext>
            </a:extLst>
          </p:cNvPr>
          <p:cNvSpPr txBox="1"/>
          <p:nvPr/>
        </p:nvSpPr>
        <p:spPr>
          <a:xfrm>
            <a:off x="1416723" y="2662851"/>
            <a:ext cx="935865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นำประเด็นสำคัญใน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CPG 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มาพิจารณาเป็นเกณฑ์สำหรับทบทวนเวชระเบียน</a:t>
            </a:r>
            <a:b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</a:b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สุ่มเวชระเบียนมาทบทวนการปฏิบัติตาม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CPG 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ในประเด็นดังกล่าว</a:t>
            </a:r>
          </a:p>
          <a:p>
            <a:pPr algn="ctr"/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สรุปผลและนำสิ่งที่เป็นโอกาสพัฒนาไปปรับปรุง</a:t>
            </a:r>
          </a:p>
        </p:txBody>
      </p:sp>
    </p:spTree>
    <p:extLst>
      <p:ext uri="{BB962C8B-B14F-4D97-AF65-F5344CB8AC3E}">
        <p14:creationId xmlns:p14="http://schemas.microsoft.com/office/powerpoint/2010/main" val="3257234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973D283-3C1E-4EBD-966E-232A2455CA9D}"/>
              </a:ext>
            </a:extLst>
          </p:cNvPr>
          <p:cNvSpPr/>
          <p:nvPr/>
        </p:nvSpPr>
        <p:spPr>
          <a:xfrm>
            <a:off x="668739" y="1029409"/>
            <a:ext cx="10918209" cy="54213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BE91C7-E2B0-41FD-AF0A-B8A980C09D74}"/>
              </a:ext>
            </a:extLst>
          </p:cNvPr>
          <p:cNvSpPr txBox="1"/>
          <p:nvPr/>
        </p:nvSpPr>
        <p:spPr>
          <a:xfrm>
            <a:off x="668739" y="354753"/>
            <a:ext cx="10918210" cy="646331"/>
          </a:xfrm>
          <a:prstGeom prst="rect">
            <a:avLst/>
          </a:prstGeom>
          <a:solidFill>
            <a:srgbClr val="66CCFF"/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th-TH" sz="3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ตามรอยการปฏิบัติที่หน้างาน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A0DF4F-3437-43E4-AEB1-40F9AA385BEC}"/>
              </a:ext>
            </a:extLst>
          </p:cNvPr>
          <p:cNvSpPr txBox="1"/>
          <p:nvPr/>
        </p:nvSpPr>
        <p:spPr>
          <a:xfrm>
            <a:off x="624852" y="2662851"/>
            <a:ext cx="10942418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เลือกผู้ป่วยโรคที่จะตามรอยซึ่งกำลังนอนโรงพยาบาลอยู่หรือเพิ่งจะจำหน่ายออกจาก รพ.</a:t>
            </a:r>
          </a:p>
          <a:p>
            <a:pPr algn="ctr"/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ตามรอยการดูแลผู้ป่วยตั้งแต่แรกรับจนสิ้นสุด</a:t>
            </a:r>
          </a:p>
          <a:p>
            <a:pPr algn="ctr"/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พิจารณาทั้งการปฏิบัติที่รับมือกับสถานการณ์ต่างๆ ได้ดี</a:t>
            </a:r>
          </a:p>
          <a:p>
            <a:pPr algn="ctr"/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และ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variation 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ที่อาจจะเป็นปัญหา</a:t>
            </a:r>
          </a:p>
        </p:txBody>
      </p:sp>
    </p:spTree>
    <p:extLst>
      <p:ext uri="{BB962C8B-B14F-4D97-AF65-F5344CB8AC3E}">
        <p14:creationId xmlns:p14="http://schemas.microsoft.com/office/powerpoint/2010/main" val="366241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9840" y="1170321"/>
            <a:ext cx="7039309" cy="19658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h-TH" sz="3200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ข้อมูลคุณภาพของแต่ละโรค/หัตถการ</a:t>
            </a:r>
            <a:br>
              <a:rPr lang="th-TH" sz="3200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200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(Clinical Tracer, </a:t>
            </a:r>
            <a:br>
              <a:rPr lang="en-US" sz="3200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200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Clinical Quality Summary)</a:t>
            </a:r>
            <a:br>
              <a:rPr lang="th-TH" sz="3200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th-TH" sz="2000" b="1" dirty="0">
              <a:solidFill>
                <a:srgbClr val="0000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69840" y="4120536"/>
            <a:ext cx="65950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ควรนำเสนอ </a:t>
            </a:r>
            <a:r>
              <a:rPr lang="en-US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3P </a:t>
            </a:r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ของทุกโรคที่ระบุไว้ว่าเป็นโรคสำคัญ</a:t>
            </a:r>
          </a:p>
          <a:p>
            <a:pPr algn="ctr"/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อาจนำเสนอ </a:t>
            </a:r>
            <a:r>
              <a:rPr lang="en-US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3P </a:t>
            </a:r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ในส่วนที่เป็นตัวร่วมของการดูแลทั่วไปในสาขานี้แยกออกมา</a:t>
            </a:r>
            <a:endParaRPr lang="en-US" sz="24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C67E45-B677-4ED5-9FD3-965CC1203AE5}"/>
              </a:ext>
            </a:extLst>
          </p:cNvPr>
          <p:cNvSpPr/>
          <p:nvPr/>
        </p:nvSpPr>
        <p:spPr>
          <a:xfrm>
            <a:off x="668739" y="1029409"/>
            <a:ext cx="10918209" cy="54213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FCB584-0B6C-4D9E-8E04-73A9AC5582B0}"/>
              </a:ext>
            </a:extLst>
          </p:cNvPr>
          <p:cNvSpPr txBox="1"/>
          <p:nvPr/>
        </p:nvSpPr>
        <p:spPr>
          <a:xfrm>
            <a:off x="668739" y="354753"/>
            <a:ext cx="10918210" cy="646331"/>
          </a:xfrm>
          <a:prstGeom prst="rect">
            <a:avLst/>
          </a:prstGeom>
          <a:solidFill>
            <a:srgbClr val="66CCFF"/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3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Clinical Tracer, Clinical Quality Summary</a:t>
            </a:r>
            <a:endParaRPr lang="th-TH" sz="3600" b="1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48479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C47CD38-9A98-44EC-8FF3-FE3B2F478A48}"/>
              </a:ext>
            </a:extLst>
          </p:cNvPr>
          <p:cNvGrpSpPr/>
          <p:nvPr/>
        </p:nvGrpSpPr>
        <p:grpSpPr>
          <a:xfrm>
            <a:off x="725860" y="916623"/>
            <a:ext cx="10918209" cy="5421321"/>
            <a:chOff x="636895" y="335911"/>
            <a:chExt cx="10918209" cy="5421321"/>
          </a:xfrm>
        </p:grpSpPr>
        <p:sp>
          <p:nvSpPr>
            <p:cNvPr id="3" name="TextBox 2"/>
            <p:cNvSpPr txBox="1"/>
            <p:nvPr/>
          </p:nvSpPr>
          <p:spPr>
            <a:xfrm>
              <a:off x="2028968" y="2961565"/>
              <a:ext cx="1392072" cy="83099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th-TH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เป้าหมาย</a:t>
              </a:r>
              <a:r>
                <a:rPr lang="en-US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:</a:t>
              </a:r>
            </a:p>
            <a:p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187589" y="3848674"/>
              <a:ext cx="1392072" cy="64633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346210" y="2866028"/>
              <a:ext cx="1392072" cy="64633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04831" y="2866031"/>
              <a:ext cx="1392072" cy="64633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11" name="Straight Arrow Connector 10"/>
            <p:cNvCxnSpPr>
              <a:stCxn id="10" idx="1"/>
              <a:endCxn id="7" idx="3"/>
            </p:cNvCxnSpPr>
            <p:nvPr/>
          </p:nvCxnSpPr>
          <p:spPr>
            <a:xfrm flipH="1" flipV="1">
              <a:off x="7738283" y="3189194"/>
              <a:ext cx="766549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4187589" y="2214465"/>
              <a:ext cx="1392072" cy="64633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346210" y="1764087"/>
              <a:ext cx="1392072" cy="64633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504831" y="1764087"/>
              <a:ext cx="1392072" cy="64633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20" name="Elbow Connector 19"/>
            <p:cNvCxnSpPr>
              <a:stCxn id="13" idx="1"/>
              <a:endCxn id="3" idx="3"/>
            </p:cNvCxnSpPr>
            <p:nvPr/>
          </p:nvCxnSpPr>
          <p:spPr>
            <a:xfrm rot="10800000" flipV="1">
              <a:off x="3421042" y="2537630"/>
              <a:ext cx="766549" cy="839433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lbow Connector 21"/>
            <p:cNvCxnSpPr>
              <a:stCxn id="4" idx="1"/>
              <a:endCxn id="3" idx="3"/>
            </p:cNvCxnSpPr>
            <p:nvPr/>
          </p:nvCxnSpPr>
          <p:spPr>
            <a:xfrm rot="10800000">
              <a:off x="3421042" y="3377063"/>
              <a:ext cx="766549" cy="794776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Elbow Connector 23"/>
            <p:cNvCxnSpPr>
              <a:stCxn id="14" idx="1"/>
              <a:endCxn id="13" idx="3"/>
            </p:cNvCxnSpPr>
            <p:nvPr/>
          </p:nvCxnSpPr>
          <p:spPr>
            <a:xfrm rot="10800000" flipV="1">
              <a:off x="5579663" y="2087252"/>
              <a:ext cx="766549" cy="450378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>
              <a:stCxn id="7" idx="1"/>
              <a:endCxn id="13" idx="3"/>
            </p:cNvCxnSpPr>
            <p:nvPr/>
          </p:nvCxnSpPr>
          <p:spPr>
            <a:xfrm rot="10800000">
              <a:off x="5579663" y="2537632"/>
              <a:ext cx="766549" cy="651563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5" idx="1"/>
              <a:endCxn id="14" idx="3"/>
            </p:cNvCxnSpPr>
            <p:nvPr/>
          </p:nvCxnSpPr>
          <p:spPr>
            <a:xfrm flipH="1">
              <a:off x="7738283" y="2087252"/>
              <a:ext cx="766549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2264782" y="855234"/>
              <a:ext cx="92044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Purpose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054913" y="855234"/>
              <a:ext cx="160172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Primary Drivers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143300" y="851424"/>
              <a:ext cx="183255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Secondary Drivers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995573" y="851423"/>
              <a:ext cx="267252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Interventions/Change Idea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028746" y="3807062"/>
              <a:ext cx="84433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Indicator: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187589" y="4529276"/>
              <a:ext cx="84433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Indicator: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291619" y="3530063"/>
              <a:ext cx="84433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Indicator: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504831" y="3512358"/>
              <a:ext cx="84433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Indicator: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534BE3CC-6E09-4EB6-8FA4-D4407D668C10}"/>
                </a:ext>
              </a:extLst>
            </p:cNvPr>
            <p:cNvSpPr/>
            <p:nvPr/>
          </p:nvSpPr>
          <p:spPr>
            <a:xfrm>
              <a:off x="636895" y="335911"/>
              <a:ext cx="10918209" cy="542132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11EC6588-E016-44EA-899A-D7F2901E070A}"/>
              </a:ext>
            </a:extLst>
          </p:cNvPr>
          <p:cNvSpPr txBox="1"/>
          <p:nvPr/>
        </p:nvSpPr>
        <p:spPr>
          <a:xfrm>
            <a:off x="730028" y="265337"/>
            <a:ext cx="10918210" cy="646331"/>
          </a:xfrm>
          <a:prstGeom prst="rect">
            <a:avLst/>
          </a:prstGeom>
          <a:solidFill>
            <a:srgbClr val="66CCFF"/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3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Purpose &amp; Conceptual Framework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1992C65-6A3F-4493-A67D-D4ECEB17CE41}"/>
              </a:ext>
            </a:extLst>
          </p:cNvPr>
          <p:cNvSpPr txBox="1"/>
          <p:nvPr/>
        </p:nvSpPr>
        <p:spPr>
          <a:xfrm>
            <a:off x="1566332" y="1075610"/>
            <a:ext cx="2673895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2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กำหนดเป้าหมายของการดูแลผู้ป่วย</a:t>
            </a:r>
            <a:endParaRPr lang="en-US" sz="1200" b="1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63CDDB-01E9-4315-9B09-5E3072BBF49C}"/>
              </a:ext>
            </a:extLst>
          </p:cNvPr>
          <p:cNvSpPr/>
          <p:nvPr/>
        </p:nvSpPr>
        <p:spPr>
          <a:xfrm>
            <a:off x="5452533" y="1075610"/>
            <a:ext cx="3784600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th-TH" sz="12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วิเคราะห์ปัจจัยขับเคลื่อนและ </a:t>
            </a:r>
            <a:r>
              <a:rPr lang="en-US" sz="12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intervention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5556974-807F-4459-A986-1236F73AB2EE}"/>
              </a:ext>
            </a:extLst>
          </p:cNvPr>
          <p:cNvSpPr txBox="1"/>
          <p:nvPr/>
        </p:nvSpPr>
        <p:spPr>
          <a:xfrm>
            <a:off x="1625097" y="5568331"/>
            <a:ext cx="2057903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2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กำหนดตัวชี้วัด</a:t>
            </a:r>
            <a:endParaRPr lang="en-US" sz="1200" b="1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799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578</Words>
  <Application>Microsoft Office PowerPoint</Application>
  <PresentationFormat>Widescreen</PresentationFormat>
  <Paragraphs>102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Adobe Thai</vt:lpstr>
      <vt:lpstr>Arial</vt:lpstr>
      <vt:lpstr>Browallia New</vt:lpstr>
      <vt:lpstr>BrowalliaUPC</vt:lpstr>
      <vt:lpstr>Calibri</vt:lpstr>
      <vt:lpstr>Calibri Light</vt:lpstr>
      <vt:lpstr>Cordia New</vt:lpstr>
      <vt:lpstr>FreesiaUPC</vt:lpstr>
      <vt:lpstr>Tahoma</vt:lpstr>
      <vt:lpstr>TH Niramit 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ข้อมูลคุณภาพของแต่ละโรค/หัตถการ (Clinical Tracer,  Clinical Quality Summary)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Anuwat Supachutikul</dc:creator>
  <cp:lastModifiedBy>รังสิมา เกียรติยุทธชาติ</cp:lastModifiedBy>
  <cp:revision>6</cp:revision>
  <dcterms:created xsi:type="dcterms:W3CDTF">2022-03-04T05:44:24Z</dcterms:created>
  <dcterms:modified xsi:type="dcterms:W3CDTF">2022-05-30T07:08:04Z</dcterms:modified>
</cp:coreProperties>
</file>