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4" r:id="rId5"/>
    <p:sldId id="260" r:id="rId6"/>
    <p:sldId id="289" r:id="rId7"/>
    <p:sldId id="290" r:id="rId8"/>
    <p:sldId id="262" r:id="rId9"/>
    <p:sldId id="263" r:id="rId10"/>
    <p:sldId id="266" r:id="rId11"/>
    <p:sldId id="291" r:id="rId12"/>
    <p:sldId id="267" r:id="rId13"/>
    <p:sldId id="292" r:id="rId14"/>
    <p:sldId id="279" r:id="rId15"/>
    <p:sldId id="270" r:id="rId16"/>
    <p:sldId id="280" r:id="rId17"/>
    <p:sldId id="281" r:id="rId18"/>
    <p:sldId id="271" r:id="rId19"/>
    <p:sldId id="272" r:id="rId20"/>
    <p:sldId id="282" r:id="rId21"/>
    <p:sldId id="283" r:id="rId22"/>
    <p:sldId id="273" r:id="rId23"/>
    <p:sldId id="274" r:id="rId24"/>
    <p:sldId id="275" r:id="rId25"/>
    <p:sldId id="276" r:id="rId26"/>
    <p:sldId id="278" r:id="rId27"/>
    <p:sldId id="294" r:id="rId28"/>
    <p:sldId id="265" r:id="rId29"/>
    <p:sldId id="297" r:id="rId30"/>
    <p:sldId id="299" r:id="rId31"/>
    <p:sldId id="296" r:id="rId32"/>
    <p:sldId id="293" r:id="rId33"/>
    <p:sldId id="277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2CF"/>
    <a:srgbClr val="F2F216"/>
    <a:srgbClr val="EF1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DA521-EEBB-4FC4-B6A6-CDCA7ECC45B6}" v="5" dt="2021-09-30T16:40:47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69180" autoAdjust="0"/>
  </p:normalViewPr>
  <p:slideViewPr>
    <p:cSldViewPr snapToGrid="0">
      <p:cViewPr varScale="1">
        <p:scale>
          <a:sx n="68" d="100"/>
          <a:sy n="68" d="100"/>
        </p:scale>
        <p:origin x="19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awan Wirachpisit" userId="4a36fca543739b85" providerId="LiveId" clId="{9D9DA521-EEBB-4FC4-B6A6-CDCA7ECC45B6}"/>
    <pc:docChg chg="custSel addSld delSld modSld">
      <pc:chgData name="Nichawan Wirachpisit" userId="4a36fca543739b85" providerId="LiveId" clId="{9D9DA521-EEBB-4FC4-B6A6-CDCA7ECC45B6}" dt="2021-09-30T17:03:29.156" v="166" actId="20577"/>
      <pc:docMkLst>
        <pc:docMk/>
      </pc:docMkLst>
      <pc:sldChg chg="modSp mod modNotesTx">
        <pc:chgData name="Nichawan Wirachpisit" userId="4a36fca543739b85" providerId="LiveId" clId="{9D9DA521-EEBB-4FC4-B6A6-CDCA7ECC45B6}" dt="2021-09-30T16:29:01.685" v="35" actId="20577"/>
        <pc:sldMkLst>
          <pc:docMk/>
          <pc:sldMk cId="3655396262" sldId="258"/>
        </pc:sldMkLst>
        <pc:spChg chg="mod">
          <ac:chgData name="Nichawan Wirachpisit" userId="4a36fca543739b85" providerId="LiveId" clId="{9D9DA521-EEBB-4FC4-B6A6-CDCA7ECC45B6}" dt="2021-09-30T16:29:01.685" v="35" actId="20577"/>
          <ac:spMkLst>
            <pc:docMk/>
            <pc:sldMk cId="3655396262" sldId="258"/>
            <ac:spMk id="3" creationId="{D5BBE020-D94D-49A9-A97D-16C56EDA763A}"/>
          </ac:spMkLst>
        </pc:spChg>
      </pc:sldChg>
      <pc:sldChg chg="modNotesTx">
        <pc:chgData name="Nichawan Wirachpisit" userId="4a36fca543739b85" providerId="LiveId" clId="{9D9DA521-EEBB-4FC4-B6A6-CDCA7ECC45B6}" dt="2021-09-30T05:27:09.646" v="2" actId="20577"/>
        <pc:sldMkLst>
          <pc:docMk/>
          <pc:sldMk cId="1668818250" sldId="260"/>
        </pc:sldMkLst>
      </pc:sldChg>
      <pc:sldChg chg="modSp mod modNotesTx">
        <pc:chgData name="Nichawan Wirachpisit" userId="4a36fca543739b85" providerId="LiveId" clId="{9D9DA521-EEBB-4FC4-B6A6-CDCA7ECC45B6}" dt="2021-09-30T16:29:20.825" v="39" actId="20577"/>
        <pc:sldMkLst>
          <pc:docMk/>
          <pc:sldMk cId="2770803656" sldId="262"/>
        </pc:sldMkLst>
        <pc:spChg chg="mod">
          <ac:chgData name="Nichawan Wirachpisit" userId="4a36fca543739b85" providerId="LiveId" clId="{9D9DA521-EEBB-4FC4-B6A6-CDCA7ECC45B6}" dt="2021-09-30T16:29:20.825" v="39" actId="20577"/>
          <ac:spMkLst>
            <pc:docMk/>
            <pc:sldMk cId="2770803656" sldId="262"/>
            <ac:spMk id="2" creationId="{89D5F8D4-5D91-4F32-A19C-E1F10CC852E7}"/>
          </ac:spMkLst>
        </pc:spChg>
      </pc:sldChg>
      <pc:sldChg chg="modNotesTx">
        <pc:chgData name="Nichawan Wirachpisit" userId="4a36fca543739b85" providerId="LiveId" clId="{9D9DA521-EEBB-4FC4-B6A6-CDCA7ECC45B6}" dt="2021-09-30T05:27:29.476" v="6" actId="20577"/>
        <pc:sldMkLst>
          <pc:docMk/>
          <pc:sldMk cId="2034430932" sldId="263"/>
        </pc:sldMkLst>
      </pc:sldChg>
      <pc:sldChg chg="modNotesTx">
        <pc:chgData name="Nichawan Wirachpisit" userId="4a36fca543739b85" providerId="LiveId" clId="{9D9DA521-EEBB-4FC4-B6A6-CDCA7ECC45B6}" dt="2021-09-30T05:26:59.982" v="1" actId="20577"/>
        <pc:sldMkLst>
          <pc:docMk/>
          <pc:sldMk cId="2667635111" sldId="264"/>
        </pc:sldMkLst>
      </pc:sldChg>
      <pc:sldChg chg="modSp add mod">
        <pc:chgData name="Nichawan Wirachpisit" userId="4a36fca543739b85" providerId="LiveId" clId="{9D9DA521-EEBB-4FC4-B6A6-CDCA7ECC45B6}" dt="2021-09-30T16:46:10.300" v="152" actId="20577"/>
        <pc:sldMkLst>
          <pc:docMk/>
          <pc:sldMk cId="3385603664" sldId="265"/>
        </pc:sldMkLst>
        <pc:spChg chg="mod">
          <ac:chgData name="Nichawan Wirachpisit" userId="4a36fca543739b85" providerId="LiveId" clId="{9D9DA521-EEBB-4FC4-B6A6-CDCA7ECC45B6}" dt="2021-09-30T16:46:10.300" v="152" actId="20577"/>
          <ac:spMkLst>
            <pc:docMk/>
            <pc:sldMk cId="3385603664" sldId="265"/>
            <ac:spMk id="2" creationId="{00000000-0000-0000-0000-000000000000}"/>
          </ac:spMkLst>
        </pc:spChg>
      </pc:sldChg>
      <pc:sldChg chg="modNotesTx">
        <pc:chgData name="Nichawan Wirachpisit" userId="4a36fca543739b85" providerId="LiveId" clId="{9D9DA521-EEBB-4FC4-B6A6-CDCA7ECC45B6}" dt="2021-09-30T05:27:44.922" v="7" actId="20577"/>
        <pc:sldMkLst>
          <pc:docMk/>
          <pc:sldMk cId="796377312" sldId="266"/>
        </pc:sldMkLst>
      </pc:sldChg>
      <pc:sldChg chg="modSp mod modNotesTx">
        <pc:chgData name="Nichawan Wirachpisit" userId="4a36fca543739b85" providerId="LiveId" clId="{9D9DA521-EEBB-4FC4-B6A6-CDCA7ECC45B6}" dt="2021-09-30T16:30:27" v="40" actId="20577"/>
        <pc:sldMkLst>
          <pc:docMk/>
          <pc:sldMk cId="1087706933" sldId="267"/>
        </pc:sldMkLst>
        <pc:spChg chg="mod">
          <ac:chgData name="Nichawan Wirachpisit" userId="4a36fca543739b85" providerId="LiveId" clId="{9D9DA521-EEBB-4FC4-B6A6-CDCA7ECC45B6}" dt="2021-09-30T16:30:27" v="40" actId="20577"/>
          <ac:spMkLst>
            <pc:docMk/>
            <pc:sldMk cId="1087706933" sldId="267"/>
            <ac:spMk id="3" creationId="{2429C472-D245-461B-9FD9-CD9D9D275806}"/>
          </ac:spMkLst>
        </pc:spChg>
      </pc:sldChg>
      <pc:sldChg chg="del">
        <pc:chgData name="Nichawan Wirachpisit" userId="4a36fca543739b85" providerId="LiveId" clId="{9D9DA521-EEBB-4FC4-B6A6-CDCA7ECC45B6}" dt="2021-09-30T05:29:07.963" v="12" actId="47"/>
        <pc:sldMkLst>
          <pc:docMk/>
          <pc:sldMk cId="1181151844" sldId="268"/>
        </pc:sldMkLst>
      </pc:sldChg>
      <pc:sldChg chg="del">
        <pc:chgData name="Nichawan Wirachpisit" userId="4a36fca543739b85" providerId="LiveId" clId="{9D9DA521-EEBB-4FC4-B6A6-CDCA7ECC45B6}" dt="2021-09-30T05:29:10.091" v="13" actId="47"/>
        <pc:sldMkLst>
          <pc:docMk/>
          <pc:sldMk cId="3706293684" sldId="269"/>
        </pc:sldMkLst>
      </pc:sldChg>
      <pc:sldChg chg="modNotesTx">
        <pc:chgData name="Nichawan Wirachpisit" userId="4a36fca543739b85" providerId="LiveId" clId="{9D9DA521-EEBB-4FC4-B6A6-CDCA7ECC45B6}" dt="2021-09-30T05:29:14.122" v="14" actId="20577"/>
        <pc:sldMkLst>
          <pc:docMk/>
          <pc:sldMk cId="1055907556" sldId="270"/>
        </pc:sldMkLst>
      </pc:sldChg>
      <pc:sldChg chg="modNotesTx">
        <pc:chgData name="Nichawan Wirachpisit" userId="4a36fca543739b85" providerId="LiveId" clId="{9D9DA521-EEBB-4FC4-B6A6-CDCA7ECC45B6}" dt="2021-09-30T05:29:32.206" v="17" actId="20577"/>
        <pc:sldMkLst>
          <pc:docMk/>
          <pc:sldMk cId="4072387628" sldId="271"/>
        </pc:sldMkLst>
      </pc:sldChg>
      <pc:sldChg chg="modSp mod modNotesTx">
        <pc:chgData name="Nichawan Wirachpisit" userId="4a36fca543739b85" providerId="LiveId" clId="{9D9DA521-EEBB-4FC4-B6A6-CDCA7ECC45B6}" dt="2021-09-30T16:32:06.672" v="43" actId="20577"/>
        <pc:sldMkLst>
          <pc:docMk/>
          <pc:sldMk cId="3250614689" sldId="272"/>
        </pc:sldMkLst>
        <pc:spChg chg="mod">
          <ac:chgData name="Nichawan Wirachpisit" userId="4a36fca543739b85" providerId="LiveId" clId="{9D9DA521-EEBB-4FC4-B6A6-CDCA7ECC45B6}" dt="2021-09-30T16:32:06.672" v="43" actId="20577"/>
          <ac:spMkLst>
            <pc:docMk/>
            <pc:sldMk cId="3250614689" sldId="272"/>
            <ac:spMk id="2" creationId="{F6670088-FE4E-4972-BDED-4C23DD7AD434}"/>
          </ac:spMkLst>
        </pc:spChg>
      </pc:sldChg>
      <pc:sldChg chg="modSp mod modNotesTx">
        <pc:chgData name="Nichawan Wirachpisit" userId="4a36fca543739b85" providerId="LiveId" clId="{9D9DA521-EEBB-4FC4-B6A6-CDCA7ECC45B6}" dt="2021-09-30T16:48:27.014" v="155" actId="113"/>
        <pc:sldMkLst>
          <pc:docMk/>
          <pc:sldMk cId="1057612961" sldId="273"/>
        </pc:sldMkLst>
        <pc:spChg chg="mod">
          <ac:chgData name="Nichawan Wirachpisit" userId="4a36fca543739b85" providerId="LiveId" clId="{9D9DA521-EEBB-4FC4-B6A6-CDCA7ECC45B6}" dt="2021-09-30T16:48:27.014" v="155" actId="113"/>
          <ac:spMkLst>
            <pc:docMk/>
            <pc:sldMk cId="1057612961" sldId="273"/>
            <ac:spMk id="2" creationId="{FEFAA4E6-E113-497D-9C78-EDDDAE389252}"/>
          </ac:spMkLst>
        </pc:spChg>
      </pc:sldChg>
      <pc:sldChg chg="modSp mod modNotesTx">
        <pc:chgData name="Nichawan Wirachpisit" userId="4a36fca543739b85" providerId="LiveId" clId="{9D9DA521-EEBB-4FC4-B6A6-CDCA7ECC45B6}" dt="2021-09-30T16:48:36.900" v="156" actId="113"/>
        <pc:sldMkLst>
          <pc:docMk/>
          <pc:sldMk cId="3984206067" sldId="274"/>
        </pc:sldMkLst>
        <pc:spChg chg="mod">
          <ac:chgData name="Nichawan Wirachpisit" userId="4a36fca543739b85" providerId="LiveId" clId="{9D9DA521-EEBB-4FC4-B6A6-CDCA7ECC45B6}" dt="2021-09-30T16:48:36.900" v="156" actId="113"/>
          <ac:spMkLst>
            <pc:docMk/>
            <pc:sldMk cId="3984206067" sldId="274"/>
            <ac:spMk id="2" creationId="{DA1FC9DE-41F2-48A3-81A7-599B017703CE}"/>
          </ac:spMkLst>
        </pc:spChg>
      </pc:sldChg>
      <pc:sldChg chg="modNotesTx">
        <pc:chgData name="Nichawan Wirachpisit" userId="4a36fca543739b85" providerId="LiveId" clId="{9D9DA521-EEBB-4FC4-B6A6-CDCA7ECC45B6}" dt="2021-09-30T05:30:06.663" v="23" actId="20577"/>
        <pc:sldMkLst>
          <pc:docMk/>
          <pc:sldMk cId="4049314179" sldId="275"/>
        </pc:sldMkLst>
      </pc:sldChg>
      <pc:sldChg chg="modNotesTx">
        <pc:chgData name="Nichawan Wirachpisit" userId="4a36fca543739b85" providerId="LiveId" clId="{9D9DA521-EEBB-4FC4-B6A6-CDCA7ECC45B6}" dt="2021-09-30T05:30:11.721" v="24" actId="20577"/>
        <pc:sldMkLst>
          <pc:docMk/>
          <pc:sldMk cId="3642530116" sldId="276"/>
        </pc:sldMkLst>
      </pc:sldChg>
      <pc:sldChg chg="modNotesTx">
        <pc:chgData name="Nichawan Wirachpisit" userId="4a36fca543739b85" providerId="LiveId" clId="{9D9DA521-EEBB-4FC4-B6A6-CDCA7ECC45B6}" dt="2021-09-30T05:31:20.516" v="32" actId="20577"/>
        <pc:sldMkLst>
          <pc:docMk/>
          <pc:sldMk cId="1881397354" sldId="277"/>
        </pc:sldMkLst>
      </pc:sldChg>
      <pc:sldChg chg="modNotesTx">
        <pc:chgData name="Nichawan Wirachpisit" userId="4a36fca543739b85" providerId="LiveId" clId="{9D9DA521-EEBB-4FC4-B6A6-CDCA7ECC45B6}" dt="2021-09-30T05:29:05.208" v="11" actId="20577"/>
        <pc:sldMkLst>
          <pc:docMk/>
          <pc:sldMk cId="2982078511" sldId="279"/>
        </pc:sldMkLst>
      </pc:sldChg>
      <pc:sldChg chg="modNotesTx">
        <pc:chgData name="Nichawan Wirachpisit" userId="4a36fca543739b85" providerId="LiveId" clId="{9D9DA521-EEBB-4FC4-B6A6-CDCA7ECC45B6}" dt="2021-09-30T05:29:21.507" v="15" actId="20577"/>
        <pc:sldMkLst>
          <pc:docMk/>
          <pc:sldMk cId="3889397038" sldId="280"/>
        </pc:sldMkLst>
      </pc:sldChg>
      <pc:sldChg chg="modNotesTx">
        <pc:chgData name="Nichawan Wirachpisit" userId="4a36fca543739b85" providerId="LiveId" clId="{9D9DA521-EEBB-4FC4-B6A6-CDCA7ECC45B6}" dt="2021-09-30T05:29:28.599" v="16" actId="20577"/>
        <pc:sldMkLst>
          <pc:docMk/>
          <pc:sldMk cId="277345529" sldId="281"/>
        </pc:sldMkLst>
      </pc:sldChg>
      <pc:sldChg chg="modSp mod modNotesTx">
        <pc:chgData name="Nichawan Wirachpisit" userId="4a36fca543739b85" providerId="LiveId" clId="{9D9DA521-EEBB-4FC4-B6A6-CDCA7ECC45B6}" dt="2021-09-30T16:48:10.494" v="153" actId="113"/>
        <pc:sldMkLst>
          <pc:docMk/>
          <pc:sldMk cId="3999653068" sldId="282"/>
        </pc:sldMkLst>
        <pc:spChg chg="mod">
          <ac:chgData name="Nichawan Wirachpisit" userId="4a36fca543739b85" providerId="LiveId" clId="{9D9DA521-EEBB-4FC4-B6A6-CDCA7ECC45B6}" dt="2021-09-30T16:48:10.494" v="153" actId="113"/>
          <ac:spMkLst>
            <pc:docMk/>
            <pc:sldMk cId="3999653068" sldId="282"/>
            <ac:spMk id="2" creationId="{F6670088-FE4E-4972-BDED-4C23DD7AD434}"/>
          </ac:spMkLst>
        </pc:spChg>
      </pc:sldChg>
      <pc:sldChg chg="modSp mod modNotesTx">
        <pc:chgData name="Nichawan Wirachpisit" userId="4a36fca543739b85" providerId="LiveId" clId="{9D9DA521-EEBB-4FC4-B6A6-CDCA7ECC45B6}" dt="2021-09-30T16:48:18.026" v="154" actId="113"/>
        <pc:sldMkLst>
          <pc:docMk/>
          <pc:sldMk cId="2962326883" sldId="283"/>
        </pc:sldMkLst>
        <pc:spChg chg="mod">
          <ac:chgData name="Nichawan Wirachpisit" userId="4a36fca543739b85" providerId="LiveId" clId="{9D9DA521-EEBB-4FC4-B6A6-CDCA7ECC45B6}" dt="2021-09-30T16:48:18.026" v="154" actId="113"/>
          <ac:spMkLst>
            <pc:docMk/>
            <pc:sldMk cId="2962326883" sldId="283"/>
            <ac:spMk id="2" creationId="{F6670088-FE4E-4972-BDED-4C23DD7AD434}"/>
          </ac:spMkLst>
        </pc:spChg>
      </pc:sldChg>
      <pc:sldChg chg="modNotesTx">
        <pc:chgData name="Nichawan Wirachpisit" userId="4a36fca543739b85" providerId="LiveId" clId="{9D9DA521-EEBB-4FC4-B6A6-CDCA7ECC45B6}" dt="2021-09-30T05:31:10.331" v="31" actId="20577"/>
        <pc:sldMkLst>
          <pc:docMk/>
          <pc:sldMk cId="2202579212" sldId="284"/>
        </pc:sldMkLst>
      </pc:sldChg>
      <pc:sldChg chg="modNotesTx">
        <pc:chgData name="Nichawan Wirachpisit" userId="4a36fca543739b85" providerId="LiveId" clId="{9D9DA521-EEBB-4FC4-B6A6-CDCA7ECC45B6}" dt="2021-09-30T05:31:06.012" v="30" actId="20577"/>
        <pc:sldMkLst>
          <pc:docMk/>
          <pc:sldMk cId="1186038902" sldId="285"/>
        </pc:sldMkLst>
      </pc:sldChg>
      <pc:sldChg chg="modNotesTx">
        <pc:chgData name="Nichawan Wirachpisit" userId="4a36fca543739b85" providerId="LiveId" clId="{9D9DA521-EEBB-4FC4-B6A6-CDCA7ECC45B6}" dt="2021-09-30T05:31:01.035" v="29" actId="20577"/>
        <pc:sldMkLst>
          <pc:docMk/>
          <pc:sldMk cId="3742954150" sldId="286"/>
        </pc:sldMkLst>
      </pc:sldChg>
      <pc:sldChg chg="modNotesTx">
        <pc:chgData name="Nichawan Wirachpisit" userId="4a36fca543739b85" providerId="LiveId" clId="{9D9DA521-EEBB-4FC4-B6A6-CDCA7ECC45B6}" dt="2021-09-30T05:30:55.675" v="28" actId="20577"/>
        <pc:sldMkLst>
          <pc:docMk/>
          <pc:sldMk cId="2606842823" sldId="287"/>
        </pc:sldMkLst>
      </pc:sldChg>
      <pc:sldChg chg="modNotesTx">
        <pc:chgData name="Nichawan Wirachpisit" userId="4a36fca543739b85" providerId="LiveId" clId="{9D9DA521-EEBB-4FC4-B6A6-CDCA7ECC45B6}" dt="2021-09-30T05:27:14.289" v="3" actId="20577"/>
        <pc:sldMkLst>
          <pc:docMk/>
          <pc:sldMk cId="2054037398" sldId="289"/>
        </pc:sldMkLst>
      </pc:sldChg>
      <pc:sldChg chg="modNotesTx">
        <pc:chgData name="Nichawan Wirachpisit" userId="4a36fca543739b85" providerId="LiveId" clId="{9D9DA521-EEBB-4FC4-B6A6-CDCA7ECC45B6}" dt="2021-09-30T05:27:18.475" v="4" actId="20577"/>
        <pc:sldMkLst>
          <pc:docMk/>
          <pc:sldMk cId="2355075178" sldId="290"/>
        </pc:sldMkLst>
      </pc:sldChg>
      <pc:sldChg chg="addSp delSp modSp mod modNotesTx">
        <pc:chgData name="Nichawan Wirachpisit" userId="4a36fca543739b85" providerId="LiveId" clId="{9D9DA521-EEBB-4FC4-B6A6-CDCA7ECC45B6}" dt="2021-09-30T16:53:03.946" v="162" actId="1076"/>
        <pc:sldMkLst>
          <pc:docMk/>
          <pc:sldMk cId="765283151" sldId="291"/>
        </pc:sldMkLst>
        <pc:picChg chg="del">
          <ac:chgData name="Nichawan Wirachpisit" userId="4a36fca543739b85" providerId="LiveId" clId="{9D9DA521-EEBB-4FC4-B6A6-CDCA7ECC45B6}" dt="2021-09-30T16:52:41.107" v="157" actId="478"/>
          <ac:picMkLst>
            <pc:docMk/>
            <pc:sldMk cId="765283151" sldId="291"/>
            <ac:picMk id="5" creationId="{273C44FE-9B8B-4A46-81A7-FE56B972F14B}"/>
          </ac:picMkLst>
        </pc:picChg>
        <pc:picChg chg="add mod">
          <ac:chgData name="Nichawan Wirachpisit" userId="4a36fca543739b85" providerId="LiveId" clId="{9D9DA521-EEBB-4FC4-B6A6-CDCA7ECC45B6}" dt="2021-09-30T16:53:03.946" v="162" actId="1076"/>
          <ac:picMkLst>
            <pc:docMk/>
            <pc:sldMk cId="765283151" sldId="291"/>
            <ac:picMk id="6" creationId="{D81172CE-2686-4432-9846-DEA8F9A6D97B}"/>
          </ac:picMkLst>
        </pc:picChg>
      </pc:sldChg>
      <pc:sldChg chg="modNotesTx">
        <pc:chgData name="Nichawan Wirachpisit" userId="4a36fca543739b85" providerId="LiveId" clId="{9D9DA521-EEBB-4FC4-B6A6-CDCA7ECC45B6}" dt="2021-09-30T05:28:00.668" v="10" actId="20577"/>
        <pc:sldMkLst>
          <pc:docMk/>
          <pc:sldMk cId="2138867795" sldId="292"/>
        </pc:sldMkLst>
      </pc:sldChg>
      <pc:sldChg chg="modSp mod modNotesTx">
        <pc:chgData name="Nichawan Wirachpisit" userId="4a36fca543739b85" providerId="LiveId" clId="{9D9DA521-EEBB-4FC4-B6A6-CDCA7ECC45B6}" dt="2021-09-30T16:43:14.236" v="146" actId="20577"/>
        <pc:sldMkLst>
          <pc:docMk/>
          <pc:sldMk cId="274976032" sldId="293"/>
        </pc:sldMkLst>
        <pc:graphicFrameChg chg="mod modGraphic">
          <ac:chgData name="Nichawan Wirachpisit" userId="4a36fca543739b85" providerId="LiveId" clId="{9D9DA521-EEBB-4FC4-B6A6-CDCA7ECC45B6}" dt="2021-09-30T16:43:14.236" v="146" actId="20577"/>
          <ac:graphicFrameMkLst>
            <pc:docMk/>
            <pc:sldMk cId="274976032" sldId="293"/>
            <ac:graphicFrameMk id="4" creationId="{416D6E7B-07B8-4747-AF9E-5A341FDD4117}"/>
          </ac:graphicFrameMkLst>
        </pc:graphicFrameChg>
      </pc:sldChg>
      <pc:sldChg chg="modSp mod modNotesTx">
        <pc:chgData name="Nichawan Wirachpisit" userId="4a36fca543739b85" providerId="LiveId" clId="{9D9DA521-EEBB-4FC4-B6A6-CDCA7ECC45B6}" dt="2021-09-30T16:46:02.644" v="149" actId="20577"/>
        <pc:sldMkLst>
          <pc:docMk/>
          <pc:sldMk cId="1776093185" sldId="294"/>
        </pc:sldMkLst>
        <pc:spChg chg="mod">
          <ac:chgData name="Nichawan Wirachpisit" userId="4a36fca543739b85" providerId="LiveId" clId="{9D9DA521-EEBB-4FC4-B6A6-CDCA7ECC45B6}" dt="2021-09-30T16:46:02.644" v="149" actId="20577"/>
          <ac:spMkLst>
            <pc:docMk/>
            <pc:sldMk cId="1776093185" sldId="294"/>
            <ac:spMk id="2" creationId="{00000000-0000-0000-0000-000000000000}"/>
          </ac:spMkLst>
        </pc:spChg>
      </pc:sldChg>
      <pc:sldChg chg="del">
        <pc:chgData name="Nichawan Wirachpisit" userId="4a36fca543739b85" providerId="LiveId" clId="{9D9DA521-EEBB-4FC4-B6A6-CDCA7ECC45B6}" dt="2021-09-30T16:36:03.234" v="62" actId="47"/>
        <pc:sldMkLst>
          <pc:docMk/>
          <pc:sldMk cId="806541233" sldId="295"/>
        </pc:sldMkLst>
      </pc:sldChg>
      <pc:sldChg chg="modSp mod modNotesTx">
        <pc:chgData name="Nichawan Wirachpisit" userId="4a36fca543739b85" providerId="LiveId" clId="{9D9DA521-EEBB-4FC4-B6A6-CDCA7ECC45B6}" dt="2021-09-30T17:03:29.156" v="166" actId="20577"/>
        <pc:sldMkLst>
          <pc:docMk/>
          <pc:sldMk cId="2410182171" sldId="296"/>
        </pc:sldMkLst>
        <pc:spChg chg="mod">
          <ac:chgData name="Nichawan Wirachpisit" userId="4a36fca543739b85" providerId="LiveId" clId="{9D9DA521-EEBB-4FC4-B6A6-CDCA7ECC45B6}" dt="2021-09-30T17:03:29.156" v="166" actId="20577"/>
          <ac:spMkLst>
            <pc:docMk/>
            <pc:sldMk cId="2410182171" sldId="296"/>
            <ac:spMk id="2" creationId="{00000000-0000-0000-0000-000000000000}"/>
          </ac:spMkLst>
        </pc:spChg>
      </pc:sldChg>
      <pc:sldChg chg="addSp delSp modSp new mod">
        <pc:chgData name="Nichawan Wirachpisit" userId="4a36fca543739b85" providerId="LiveId" clId="{9D9DA521-EEBB-4FC4-B6A6-CDCA7ECC45B6}" dt="2021-09-30T16:36:18.946" v="67" actId="20577"/>
        <pc:sldMkLst>
          <pc:docMk/>
          <pc:sldMk cId="3084250890" sldId="297"/>
        </pc:sldMkLst>
        <pc:spChg chg="mod">
          <ac:chgData name="Nichawan Wirachpisit" userId="4a36fca543739b85" providerId="LiveId" clId="{9D9DA521-EEBB-4FC4-B6A6-CDCA7ECC45B6}" dt="2021-09-30T16:36:18.946" v="67" actId="20577"/>
          <ac:spMkLst>
            <pc:docMk/>
            <pc:sldMk cId="3084250890" sldId="297"/>
            <ac:spMk id="2" creationId="{FDFAE625-B0BE-4F5F-B93A-F59B00F14B49}"/>
          </ac:spMkLst>
        </pc:spChg>
        <pc:spChg chg="del">
          <ac:chgData name="Nichawan Wirachpisit" userId="4a36fca543739b85" providerId="LiveId" clId="{9D9DA521-EEBB-4FC4-B6A6-CDCA7ECC45B6}" dt="2021-09-30T16:35:26.766" v="51" actId="931"/>
          <ac:spMkLst>
            <pc:docMk/>
            <pc:sldMk cId="3084250890" sldId="297"/>
            <ac:spMk id="3" creationId="{39E6206F-038C-433E-AB81-469C9E58596F}"/>
          </ac:spMkLst>
        </pc:spChg>
        <pc:picChg chg="add mod">
          <ac:chgData name="Nichawan Wirachpisit" userId="4a36fca543739b85" providerId="LiveId" clId="{9D9DA521-EEBB-4FC4-B6A6-CDCA7ECC45B6}" dt="2021-09-30T16:35:28.660" v="53" actId="962"/>
          <ac:picMkLst>
            <pc:docMk/>
            <pc:sldMk cId="3084250890" sldId="297"/>
            <ac:picMk id="5" creationId="{BFFC21C6-EA4F-46B7-BE02-D0BBD3CFDC42}"/>
          </ac:picMkLst>
        </pc:picChg>
      </pc:sldChg>
      <pc:sldChg chg="addSp delSp modSp new del mod">
        <pc:chgData name="Nichawan Wirachpisit" userId="4a36fca543739b85" providerId="LiveId" clId="{9D9DA521-EEBB-4FC4-B6A6-CDCA7ECC45B6}" dt="2021-09-30T16:36:42.838" v="68" actId="47"/>
        <pc:sldMkLst>
          <pc:docMk/>
          <pc:sldMk cId="3228017813" sldId="298"/>
        </pc:sldMkLst>
        <pc:spChg chg="del">
          <ac:chgData name="Nichawan Wirachpisit" userId="4a36fca543739b85" providerId="LiveId" clId="{9D9DA521-EEBB-4FC4-B6A6-CDCA7ECC45B6}" dt="2021-09-30T16:35:34.182" v="55" actId="931"/>
          <ac:spMkLst>
            <pc:docMk/>
            <pc:sldMk cId="3228017813" sldId="298"/>
            <ac:spMk id="3" creationId="{7BC0110E-AC13-4699-B42D-760A14485A73}"/>
          </ac:spMkLst>
        </pc:spChg>
        <pc:picChg chg="add mod">
          <ac:chgData name="Nichawan Wirachpisit" userId="4a36fca543739b85" providerId="LiveId" clId="{9D9DA521-EEBB-4FC4-B6A6-CDCA7ECC45B6}" dt="2021-09-30T16:35:36.204" v="57" actId="962"/>
          <ac:picMkLst>
            <pc:docMk/>
            <pc:sldMk cId="3228017813" sldId="298"/>
            <ac:picMk id="5" creationId="{FB723338-06E0-49A4-81DA-2EF26C0C0B36}"/>
          </ac:picMkLst>
        </pc:picChg>
      </pc:sldChg>
      <pc:sldChg chg="addSp delSp modSp new mod">
        <pc:chgData name="Nichawan Wirachpisit" userId="4a36fca543739b85" providerId="LiveId" clId="{9D9DA521-EEBB-4FC4-B6A6-CDCA7ECC45B6}" dt="2021-09-30T16:38:19.449" v="74" actId="20577"/>
        <pc:sldMkLst>
          <pc:docMk/>
          <pc:sldMk cId="2508088418" sldId="299"/>
        </pc:sldMkLst>
        <pc:spChg chg="mod">
          <ac:chgData name="Nichawan Wirachpisit" userId="4a36fca543739b85" providerId="LiveId" clId="{9D9DA521-EEBB-4FC4-B6A6-CDCA7ECC45B6}" dt="2021-09-30T16:38:19.449" v="74" actId="20577"/>
          <ac:spMkLst>
            <pc:docMk/>
            <pc:sldMk cId="2508088418" sldId="299"/>
            <ac:spMk id="2" creationId="{9C739D67-43E8-48A8-85F4-75DABC0EFFC5}"/>
          </ac:spMkLst>
        </pc:spChg>
        <pc:spChg chg="del">
          <ac:chgData name="Nichawan Wirachpisit" userId="4a36fca543739b85" providerId="LiveId" clId="{9D9DA521-EEBB-4FC4-B6A6-CDCA7ECC45B6}" dt="2021-09-30T16:35:43.210" v="59" actId="931"/>
          <ac:spMkLst>
            <pc:docMk/>
            <pc:sldMk cId="2508088418" sldId="299"/>
            <ac:spMk id="3" creationId="{F608844F-C1D6-4A21-9BCC-537467EACF72}"/>
          </ac:spMkLst>
        </pc:spChg>
        <pc:picChg chg="add mod">
          <ac:chgData name="Nichawan Wirachpisit" userId="4a36fca543739b85" providerId="LiveId" clId="{9D9DA521-EEBB-4FC4-B6A6-CDCA7ECC45B6}" dt="2021-09-30T16:35:44.921" v="61" actId="962"/>
          <ac:picMkLst>
            <pc:docMk/>
            <pc:sldMk cId="2508088418" sldId="299"/>
            <ac:picMk id="5" creationId="{A1A58167-4BFF-4B46-B963-70F27615FF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3F8B9-2CBE-4911-8B9B-7B67F2B9DCAE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D7B22-3F0F-4757-BA0A-BFFC46C2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article overview some approaches suitable for meta-analysis </a:t>
            </a:r>
            <a:r>
              <a:rPr lang="en-US" dirty="0" err="1"/>
              <a:t>reare</a:t>
            </a:r>
            <a:r>
              <a:rPr lang="en-US" dirty="0"/>
              <a:t> event and provide practical recommendation for their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5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9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0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4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4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3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3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79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9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0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90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6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summarized results from all analyses are shown in table 2. as you can see that the choice of the method for meta-analysis is more important in the first example as compared with the second one.  This is because events in the first data set were sparser</a:t>
            </a:r>
          </a:p>
          <a:p>
            <a:r>
              <a:rPr lang="en-US" dirty="0"/>
              <a:t>This finding highlights a more general conclusion, that is the sparser the data, the larger impact of the choice of meta-analysis method.</a:t>
            </a:r>
          </a:p>
          <a:p>
            <a:endParaRPr lang="en-US" dirty="0"/>
          </a:p>
          <a:p>
            <a:r>
              <a:rPr lang="en-US" dirty="0"/>
              <a:t>Let’s look at the first example, we can easily see that using a continuity correction either 0.5 or the treatment-arm continuity correction leads to narrow CIs compare with other methods.  Different choices of the continuity correction lead to different results.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peto’s</a:t>
            </a:r>
            <a:r>
              <a:rPr lang="en-US" dirty="0"/>
              <a:t> method gives similar,, but not identical results to MH with no </a:t>
            </a:r>
            <a:r>
              <a:rPr lang="en-US" dirty="0" err="1"/>
              <a:t>nontinuity</a:t>
            </a:r>
            <a:r>
              <a:rPr lang="en-US" dirty="0"/>
              <a:t> correction,. But </a:t>
            </a:r>
            <a:r>
              <a:rPr lang="en-US" dirty="0" err="1"/>
              <a:t>petos</a:t>
            </a:r>
            <a:r>
              <a:rPr lang="en-US" dirty="0"/>
              <a:t>’ method might be  </a:t>
            </a:r>
            <a:r>
              <a:rPr lang="en-US" dirty="0" err="1"/>
              <a:t>subobtimal</a:t>
            </a:r>
            <a:r>
              <a:rPr lang="en-US" dirty="0"/>
              <a:t> for this example , as there are studies with large imbalances with 3:1 randomization ratio</a:t>
            </a:r>
          </a:p>
          <a:p>
            <a:endParaRPr lang="en-US" dirty="0"/>
          </a:p>
          <a:p>
            <a:r>
              <a:rPr lang="en-US" dirty="0"/>
              <a:t>The fixed effect Batesian model gave almost identical results to the MH approach without continuity correction.</a:t>
            </a:r>
          </a:p>
          <a:p>
            <a:endParaRPr lang="en-US" dirty="0"/>
          </a:p>
          <a:p>
            <a:r>
              <a:rPr lang="en-US" dirty="0"/>
              <a:t>The effect of modelling random effects was rather minimal in both analyses,  as the estimated value for heterogeneity was small.</a:t>
            </a:r>
          </a:p>
          <a:p>
            <a:endParaRPr lang="en-US" dirty="0"/>
          </a:p>
          <a:p>
            <a:r>
              <a:rPr lang="en-US" dirty="0"/>
              <a:t>The beta binomial model failed to converge for the first example. , the second example it gave results comparable to the rest of the methods</a:t>
            </a:r>
          </a:p>
          <a:p>
            <a:endParaRPr lang="en-US" dirty="0"/>
          </a:p>
          <a:p>
            <a:r>
              <a:rPr lang="en-US" dirty="0"/>
              <a:t>And finally the result from the arcsine difference meta-analysis. interpreting this effect measure in a clinically meaning </a:t>
            </a:r>
            <a:r>
              <a:rPr lang="en-US" dirty="0" err="1"/>
              <a:t>ful</a:t>
            </a:r>
            <a:r>
              <a:rPr lang="en-US" dirty="0"/>
              <a:t> way can be very difficult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04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4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32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0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9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5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3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45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41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6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1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3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3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7B22-3F0F-4757-BA0A-BFFC46C221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8168"/>
            <a:ext cx="7886700" cy="101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3777"/>
            <a:ext cx="7886700" cy="4093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2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ECC8-2E14-48FF-A4BC-B21095ACFF0A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ACF8-28D0-4308-80A8-92214B8A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9217-9E8F-44AF-9A04-AE982DF44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Practical guide to           meta-analysis of rare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E21CF-0906-45D7-8DC9-0701E54A6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511" y="3861683"/>
            <a:ext cx="6858000" cy="1655762"/>
          </a:xfrm>
        </p:spPr>
        <p:txBody>
          <a:bodyPr/>
          <a:lstStyle/>
          <a:p>
            <a:r>
              <a:rPr lang="en-US" dirty="0"/>
              <a:t>Nichawan </a:t>
            </a:r>
            <a:r>
              <a:rPr lang="en-US" dirty="0" err="1"/>
              <a:t>Koompong</a:t>
            </a:r>
            <a:r>
              <a:rPr lang="en-US" dirty="0"/>
              <a:t>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4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D467-9B59-4028-8CBD-0A852328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Peto’s</a:t>
            </a:r>
            <a:r>
              <a:rPr lang="en-US" b="1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B957D-B06D-4458-9969-F9210BB72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39" y="2013437"/>
            <a:ext cx="7886700" cy="4093185"/>
          </a:xfrm>
        </p:spPr>
        <p:txBody>
          <a:bodyPr/>
          <a:lstStyle/>
          <a:p>
            <a:r>
              <a:rPr lang="en-US" dirty="0"/>
              <a:t>Fixed effect method used to estimate ORs</a:t>
            </a:r>
          </a:p>
          <a:p>
            <a:r>
              <a:rPr lang="en-US" dirty="0"/>
              <a:t>Limitation : cannot account for heterogeneity between trials</a:t>
            </a:r>
          </a:p>
          <a:p>
            <a:r>
              <a:rPr lang="en-US" dirty="0"/>
              <a:t>Double zero study are excluded.</a:t>
            </a:r>
          </a:p>
          <a:p>
            <a:r>
              <a:rPr lang="en-US" dirty="0" err="1"/>
              <a:t>Peto’s</a:t>
            </a:r>
            <a:r>
              <a:rPr lang="en-US" dirty="0"/>
              <a:t> OR works well when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event is rare (&lt;1%).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Treatment group are </a:t>
            </a:r>
            <a:r>
              <a:rPr lang="en-US" b="1" dirty="0"/>
              <a:t>balanced</a:t>
            </a:r>
            <a:r>
              <a:rPr lang="en-US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effect size are not very large.</a:t>
            </a:r>
          </a:p>
        </p:txBody>
      </p:sp>
    </p:spTree>
    <p:extLst>
      <p:ext uri="{BB962C8B-B14F-4D97-AF65-F5344CB8AC3E}">
        <p14:creationId xmlns:p14="http://schemas.microsoft.com/office/powerpoint/2010/main" val="79637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8293-B09D-4CEC-B6FD-6FEE89FF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B2B1C-80BB-4A5F-B361-D583797FA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172CE-2686-4432-9846-DEA8F9A6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33" y="863586"/>
            <a:ext cx="6366933" cy="58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56BD-3215-4E29-90FD-40CAB5D4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Mantel-Haenszel meta-analysis (MH)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472-D245-461B-9FD9-CD9D9D275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effects meta-analysis</a:t>
            </a:r>
          </a:p>
          <a:p>
            <a:r>
              <a:rPr lang="en-US" dirty="0"/>
              <a:t>It can be used for ORs, risk ratio or risk difference.</a:t>
            </a:r>
          </a:p>
          <a:p>
            <a:r>
              <a:rPr lang="en-US" dirty="0"/>
              <a:t>The method incorporates evidence from single-zero studies without requiring continuity corrections, unless the same cell in 2×2 table is zero for all studies. Thus, the method requires continuity correction much less often.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0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30C8A-587A-4C59-97F0-D1520FB95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E2DB4-99C6-4AC6-9B52-5BF0217D0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58" y="2168049"/>
            <a:ext cx="5342083" cy="39246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4FD6D2-167C-4A29-941F-44F1B257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8538"/>
            <a:ext cx="7886700" cy="10144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Mantel-Haenszel meta-analysis (MH) </a:t>
            </a:r>
          </a:p>
        </p:txBody>
      </p:sp>
    </p:spTree>
    <p:extLst>
      <p:ext uri="{BB962C8B-B14F-4D97-AF65-F5344CB8AC3E}">
        <p14:creationId xmlns:p14="http://schemas.microsoft.com/office/powerpoint/2010/main" val="213886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56BD-3215-4E29-90FD-40CAB5D4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Mantel-Haenszel meta-analysis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472-D245-461B-9FD9-CD9D9D275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MH method excludes double-zero studies from the analysis, unless risk difference is used.</a:t>
            </a:r>
          </a:p>
          <a:p>
            <a:r>
              <a:rPr lang="en-US" dirty="0"/>
              <a:t>In some situation that </a:t>
            </a:r>
            <a:r>
              <a:rPr lang="en-US" dirty="0" err="1"/>
              <a:t>Peto’s</a:t>
            </a:r>
            <a:r>
              <a:rPr lang="en-US" dirty="0"/>
              <a:t> method is performed poorly, MH ORs have been shown to be better. (</a:t>
            </a:r>
            <a:r>
              <a:rPr lang="en-US" dirty="0" err="1"/>
              <a:t>eg</a:t>
            </a:r>
            <a:r>
              <a:rPr lang="en-US" dirty="0"/>
              <a:t>, when the treatment group are unbalanced)</a:t>
            </a:r>
          </a:p>
          <a:p>
            <a:r>
              <a:rPr lang="en-US" dirty="0"/>
              <a:t>Cochrane’s software for meta-analyses uses MH as the default fixed effect meta-analysis method.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6B83-20A5-4ED0-99C9-B0D899ED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Bayesian meta-analysis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36F74-8842-43BB-91CA-DEFAD9DA9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statistics is a branch of statistics in which the notion of probability corresponds to the state of knowledge regarding a certain phenomenon, rather than the expected frequency of an event.</a:t>
            </a:r>
          </a:p>
          <a:p>
            <a:r>
              <a:rPr lang="en-US" dirty="0"/>
              <a:t>In Bayesian analysis, for each quantity of interest we assign a </a:t>
            </a:r>
            <a:r>
              <a:rPr lang="en-US" b="1" dirty="0"/>
              <a:t>prior distribution, </a:t>
            </a:r>
            <a:r>
              <a:rPr lang="en-US" dirty="0"/>
              <a:t>which quantifies our prior knowledge regarding this quantity, along with some uncertainty. 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90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6B83-20A5-4ED0-99C9-B0D899ED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Bayesian meta-analysis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36F74-8842-43BB-91CA-DEFAD9DA9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some of the parameters of a model there might be no prior knowledge. In such cases we can use ‘uninformative’ (‘vague’) distributions for these parameters.</a:t>
            </a:r>
          </a:p>
          <a:p>
            <a:r>
              <a:rPr lang="en-US" dirty="0"/>
              <a:t>for a Bayesian MA, </a:t>
            </a:r>
          </a:p>
          <a:p>
            <a:pPr lvl="1"/>
            <a:r>
              <a:rPr lang="en-US" dirty="0"/>
              <a:t>The simple logistic regression model which requires specifying prior distributions for all model parameters. </a:t>
            </a:r>
          </a:p>
          <a:p>
            <a:pPr lvl="1"/>
            <a:r>
              <a:rPr lang="en-US" dirty="0"/>
              <a:t>When data are sparse, the choice of prior distributions can be very important.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9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6B83-20A5-4ED0-99C9-B0D899ED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Bayesian meta-analysis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36F74-8842-43BB-91CA-DEFAD9DA9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fitting Bayesian meta-analysis model, it is important 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Always check if the model included enough iterations to converge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Conduct sensitivity analyses with different prior specifications to evaluate the impact on the results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BFAE-4195-42ED-894C-4E75B690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0081"/>
            <a:ext cx="7886700" cy="1015269"/>
          </a:xfrm>
        </p:spPr>
        <p:txBody>
          <a:bodyPr>
            <a:normAutofit/>
          </a:bodyPr>
          <a:lstStyle/>
          <a:p>
            <a:r>
              <a:rPr lang="en-US" b="1" dirty="0"/>
              <a:t>Beta-binomial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F5C9B-78CE-4700-9C88-C74A6FAB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22447"/>
            <a:ext cx="7886700" cy="4093185"/>
          </a:xfrm>
        </p:spPr>
        <p:txBody>
          <a:bodyPr/>
          <a:lstStyle/>
          <a:p>
            <a:r>
              <a:rPr lang="en-US" dirty="0"/>
              <a:t>This approach models the probability of an event in each treatment group of each study using a binomial likelihood, and then pools this probability for each group across studies using a bivariate beta distribution. </a:t>
            </a:r>
          </a:p>
          <a:p>
            <a:r>
              <a:rPr lang="en-US" dirty="0"/>
              <a:t>The beta-binomial model can be used to estimate odds/risk ratios and risk differences.</a:t>
            </a:r>
          </a:p>
          <a:p>
            <a:r>
              <a:rPr lang="en-US" dirty="0"/>
              <a:t>Random effects model</a:t>
            </a:r>
          </a:p>
        </p:txBody>
      </p:sp>
    </p:spTree>
    <p:extLst>
      <p:ext uri="{BB962C8B-B14F-4D97-AF65-F5344CB8AC3E}">
        <p14:creationId xmlns:p14="http://schemas.microsoft.com/office/powerpoint/2010/main" val="407238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0088-FE4E-4972-BDED-4C23DD7A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Arcsine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A56B-9695-4D1F-9A55-48E68EE2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approach calculates the treatment effect from each study separately along with its SE. </a:t>
            </a:r>
          </a:p>
          <a:p>
            <a:r>
              <a:rPr lang="en-US" dirty="0"/>
              <a:t>It is done by using a measure called “arcsine difference” which is a function of a</a:t>
            </a:r>
            <a:r>
              <a:rPr lang="en-US" baseline="-25000" dirty="0"/>
              <a:t>i </a:t>
            </a:r>
            <a:r>
              <a:rPr lang="en-US" dirty="0"/>
              <a:t> , b</a:t>
            </a:r>
            <a:r>
              <a:rPr lang="en-US" baseline="-25000" dirty="0"/>
              <a:t>i </a:t>
            </a:r>
            <a:r>
              <a:rPr lang="en-US" dirty="0"/>
              <a:t>, c</a:t>
            </a:r>
            <a:r>
              <a:rPr lang="en-US" baseline="-25000" dirty="0"/>
              <a:t>i </a:t>
            </a:r>
            <a:r>
              <a:rPr lang="en-US" dirty="0"/>
              <a:t>, and d</a:t>
            </a:r>
            <a:r>
              <a:rPr lang="en-US" baseline="-25000" dirty="0"/>
              <a:t>i  </a:t>
            </a:r>
            <a:r>
              <a:rPr lang="en-US" dirty="0"/>
              <a:t> in table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0AE63-53FD-466C-9B61-4729C54B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270" y="4510975"/>
            <a:ext cx="5456393" cy="1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B905-49E6-44A3-A174-3921E07B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110B9-EFBA-4511-AA60-3ED04C21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5" y="5202300"/>
            <a:ext cx="7301711" cy="1237852"/>
          </a:xfrm>
        </p:spPr>
        <p:txBody>
          <a:bodyPr/>
          <a:lstStyle/>
          <a:p>
            <a:r>
              <a:rPr lang="en-US" dirty="0"/>
              <a:t>Evid Based Mental Health,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532EAD-5E25-490B-9435-C10543634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5" y="1163519"/>
            <a:ext cx="8275054" cy="38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0088-FE4E-4972-BDED-4C23DD7A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Arcsine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A56B-9695-4D1F-9A55-48E68EE2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specific estimates of the arcsine difference, combined them using a standard fixed or random effects approach. </a:t>
            </a:r>
          </a:p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Not required  a continuity correction.</a:t>
            </a:r>
          </a:p>
          <a:p>
            <a:pPr lvl="1"/>
            <a:r>
              <a:rPr lang="en-US" dirty="0"/>
              <a:t>estimate even in the extreme case of having only double-zero studies in the meta-analysis. </a:t>
            </a:r>
          </a:p>
        </p:txBody>
      </p:sp>
    </p:spTree>
    <p:extLst>
      <p:ext uri="{BB962C8B-B14F-4D97-AF65-F5344CB8AC3E}">
        <p14:creationId xmlns:p14="http://schemas.microsoft.com/office/powerpoint/2010/main" val="399965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0088-FE4E-4972-BDED-4C23DD7A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Arcsine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A56B-9695-4D1F-9A55-48E68EE2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Disadvantages </a:t>
            </a:r>
          </a:p>
          <a:p>
            <a:pPr lvl="1"/>
            <a:r>
              <a:rPr lang="en-US" dirty="0"/>
              <a:t>It is very hard to interpret, thus this method has not been used in practice very often. </a:t>
            </a:r>
          </a:p>
          <a:p>
            <a:r>
              <a:rPr lang="en-US" dirty="0"/>
              <a:t>It may however be valuable as a secondary analysis, to assess the robustness of results.</a:t>
            </a:r>
          </a:p>
        </p:txBody>
      </p:sp>
    </p:spTree>
    <p:extLst>
      <p:ext uri="{BB962C8B-B14F-4D97-AF65-F5344CB8AC3E}">
        <p14:creationId xmlns:p14="http://schemas.microsoft.com/office/powerpoint/2010/main" val="296232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A4E6-E113-497D-9C78-EDDDAE38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EA3D-E9F4-4A64-96FD-9CA6B9CC0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method based on combining CIs</a:t>
            </a:r>
          </a:p>
          <a:p>
            <a:r>
              <a:rPr lang="en-US" dirty="0"/>
              <a:t>A bivariate binomial-normal model</a:t>
            </a:r>
          </a:p>
          <a:p>
            <a:r>
              <a:rPr lang="en-US" dirty="0"/>
              <a:t>A hypergeometric normal model</a:t>
            </a:r>
          </a:p>
          <a:p>
            <a:r>
              <a:rPr lang="en-US" dirty="0"/>
              <a:t>A Poisson-gamma model</a:t>
            </a:r>
          </a:p>
        </p:txBody>
      </p:sp>
    </p:spTree>
    <p:extLst>
      <p:ext uri="{BB962C8B-B14F-4D97-AF65-F5344CB8AC3E}">
        <p14:creationId xmlns:p14="http://schemas.microsoft.com/office/powerpoint/2010/main" val="105761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C9DE-41F2-48A3-81A7-599B0177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Illustrative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F2CD0-84D2-492F-9245-94BB0381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independent meta-analyses</a:t>
            </a:r>
          </a:p>
          <a:p>
            <a:r>
              <a:rPr lang="en-US" dirty="0"/>
              <a:t>The author analyzed by inverse variance with 0.5 continuity correction.</a:t>
            </a:r>
          </a:p>
          <a:p>
            <a:r>
              <a:rPr lang="en-US" dirty="0"/>
              <a:t>The first one included 18 trials that compare long-acting injectable antipsychotics (LAI-AP) to placebo, for all cause mortality. </a:t>
            </a:r>
          </a:p>
        </p:txBody>
      </p:sp>
    </p:spTree>
    <p:extLst>
      <p:ext uri="{BB962C8B-B14F-4D97-AF65-F5344CB8AC3E}">
        <p14:creationId xmlns:p14="http://schemas.microsoft.com/office/powerpoint/2010/main" val="3984206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0157-289B-4443-871B-6EE8046A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98168"/>
            <a:ext cx="8011497" cy="516936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B4B79-EF47-4B44-BD18-34BD2DC70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20" y="998168"/>
            <a:ext cx="5296359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1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0157-289B-4443-871B-6EE8046A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98168"/>
            <a:ext cx="8011497" cy="516936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13125-C717-4B68-B88C-2D8FF9DFB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609" y="858010"/>
            <a:ext cx="5220152" cy="5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30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0157-289B-4443-871B-6EE8046A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98168"/>
            <a:ext cx="8011497" cy="516936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7447-FEA1-4704-A967-A5884784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622" y="895738"/>
            <a:ext cx="4762538" cy="596226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703A60-C3A7-45FF-B45F-DDD518253A8A}"/>
              </a:ext>
            </a:extLst>
          </p:cNvPr>
          <p:cNvSpPr/>
          <p:nvPr/>
        </p:nvSpPr>
        <p:spPr>
          <a:xfrm>
            <a:off x="4338735" y="1856792"/>
            <a:ext cx="1063689" cy="46093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0AEF36-8E8A-4913-B3DC-21937B091772}"/>
              </a:ext>
            </a:extLst>
          </p:cNvPr>
          <p:cNvSpPr/>
          <p:nvPr/>
        </p:nvSpPr>
        <p:spPr>
          <a:xfrm>
            <a:off x="5514109" y="1875452"/>
            <a:ext cx="1063689" cy="46093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FF0CBC-EBB9-493A-9939-2FAB1D3426BF}"/>
              </a:ext>
            </a:extLst>
          </p:cNvPr>
          <p:cNvSpPr/>
          <p:nvPr/>
        </p:nvSpPr>
        <p:spPr>
          <a:xfrm>
            <a:off x="2029831" y="2248678"/>
            <a:ext cx="3694640" cy="103569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DEABE01-0BE1-48FA-88B0-0469AE5A659F}"/>
              </a:ext>
            </a:extLst>
          </p:cNvPr>
          <p:cNvSpPr/>
          <p:nvPr/>
        </p:nvSpPr>
        <p:spPr>
          <a:xfrm>
            <a:off x="3894667" y="3417917"/>
            <a:ext cx="421490" cy="280924"/>
          </a:xfrm>
          <a:prstGeom prst="rightArrow">
            <a:avLst/>
          </a:prstGeom>
          <a:solidFill>
            <a:srgbClr val="F2F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97EE090-3E93-42C0-92C9-2E02FAE86F7B}"/>
              </a:ext>
            </a:extLst>
          </p:cNvPr>
          <p:cNvSpPr/>
          <p:nvPr/>
        </p:nvSpPr>
        <p:spPr>
          <a:xfrm>
            <a:off x="3894667" y="3876868"/>
            <a:ext cx="421490" cy="280924"/>
          </a:xfrm>
          <a:prstGeom prst="rightArrow">
            <a:avLst/>
          </a:prstGeom>
          <a:solidFill>
            <a:srgbClr val="F2F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4FDF0917-34F0-4482-9EC5-CB79BB734B26}"/>
              </a:ext>
            </a:extLst>
          </p:cNvPr>
          <p:cNvSpPr/>
          <p:nvPr/>
        </p:nvSpPr>
        <p:spPr>
          <a:xfrm>
            <a:off x="5076051" y="4820355"/>
            <a:ext cx="326373" cy="395111"/>
          </a:xfrm>
          <a:prstGeom prst="star6">
            <a:avLst>
              <a:gd name="adj" fmla="val 18572"/>
              <a:gd name="hf" fmla="val 115470"/>
            </a:avLst>
          </a:prstGeom>
          <a:solidFill>
            <a:srgbClr val="E62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B260303C-2929-44FC-AA21-3305FDACAA35}"/>
              </a:ext>
            </a:extLst>
          </p:cNvPr>
          <p:cNvSpPr/>
          <p:nvPr/>
        </p:nvSpPr>
        <p:spPr>
          <a:xfrm>
            <a:off x="5074554" y="3844362"/>
            <a:ext cx="326373" cy="395111"/>
          </a:xfrm>
          <a:prstGeom prst="star6">
            <a:avLst>
              <a:gd name="adj" fmla="val 18572"/>
              <a:gd name="hf" fmla="val 115470"/>
            </a:avLst>
          </a:prstGeom>
          <a:solidFill>
            <a:srgbClr val="E62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A7AFED70-A0C1-4F76-A457-AE66821EE807}"/>
              </a:ext>
            </a:extLst>
          </p:cNvPr>
          <p:cNvSpPr/>
          <p:nvPr/>
        </p:nvSpPr>
        <p:spPr>
          <a:xfrm>
            <a:off x="4016305" y="4936486"/>
            <a:ext cx="421490" cy="589618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B6E32E7F-EB59-4981-80CE-B62BD1D8442B}"/>
              </a:ext>
            </a:extLst>
          </p:cNvPr>
          <p:cNvSpPr/>
          <p:nvPr/>
        </p:nvSpPr>
        <p:spPr>
          <a:xfrm>
            <a:off x="5831193" y="4893059"/>
            <a:ext cx="418375" cy="571786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A7F8C307-B770-4C87-8BB2-33D37B8039B5}"/>
              </a:ext>
            </a:extLst>
          </p:cNvPr>
          <p:cNvSpPr/>
          <p:nvPr/>
        </p:nvSpPr>
        <p:spPr>
          <a:xfrm>
            <a:off x="4609232" y="5708759"/>
            <a:ext cx="328867" cy="30214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IV-OR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4489" y="2219135"/>
            <a:ext cx="5848696" cy="31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93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IV-RR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976" y="2226836"/>
            <a:ext cx="5942447" cy="32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3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E625-B0BE-4F5F-B93A-F59B00F1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MH-OR</a:t>
            </a: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BFFC21C6-EA4F-46B7-BE02-D0BBD3CFD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07419"/>
            <a:ext cx="7886700" cy="4046512"/>
          </a:xfrm>
        </p:spPr>
      </p:pic>
    </p:spTree>
    <p:extLst>
      <p:ext uri="{BB962C8B-B14F-4D97-AF65-F5344CB8AC3E}">
        <p14:creationId xmlns:p14="http://schemas.microsoft.com/office/powerpoint/2010/main" val="308425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DCB0-591F-48BD-964D-BFCCC3FB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BE020-D94D-49A9-A97D-16C56EDA7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Method </a:t>
            </a:r>
          </a:p>
          <a:p>
            <a:pPr lvl="1"/>
            <a:r>
              <a:rPr lang="en-US" dirty="0"/>
              <a:t>Inverse-variance method</a:t>
            </a:r>
          </a:p>
          <a:p>
            <a:pPr lvl="1"/>
            <a:r>
              <a:rPr lang="en-US" dirty="0" err="1"/>
              <a:t>Peto’s</a:t>
            </a:r>
            <a:r>
              <a:rPr lang="en-US" dirty="0"/>
              <a:t> method</a:t>
            </a:r>
          </a:p>
          <a:p>
            <a:pPr lvl="1"/>
            <a:r>
              <a:rPr lang="en-US" dirty="0"/>
              <a:t>Mantel-Haenszel meta-analysis</a:t>
            </a:r>
          </a:p>
          <a:p>
            <a:pPr lvl="1"/>
            <a:r>
              <a:rPr lang="en-US" dirty="0"/>
              <a:t>Bayesian meta-analysis</a:t>
            </a:r>
          </a:p>
          <a:p>
            <a:pPr lvl="1"/>
            <a:r>
              <a:rPr lang="en-US" dirty="0"/>
              <a:t>Beta-binomial model </a:t>
            </a:r>
          </a:p>
          <a:p>
            <a:pPr lvl="1"/>
            <a:r>
              <a:rPr lang="en-US" dirty="0"/>
              <a:t>Arcsine difference</a:t>
            </a:r>
          </a:p>
          <a:p>
            <a:pPr lvl="1"/>
            <a:r>
              <a:rPr lang="en-US" dirty="0"/>
              <a:t>Others</a:t>
            </a:r>
          </a:p>
          <a:p>
            <a:r>
              <a:rPr lang="en-US" dirty="0"/>
              <a:t>Illustrative case study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96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9D67-43E8-48A8-85F4-75DABC0E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MH-RR</a:t>
            </a: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A1A58167-4BFF-4B46-B963-70F27615F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25440"/>
            <a:ext cx="7886700" cy="4010470"/>
          </a:xfrm>
        </p:spPr>
      </p:pic>
    </p:spTree>
    <p:extLst>
      <p:ext uri="{BB962C8B-B14F-4D97-AF65-F5344CB8AC3E}">
        <p14:creationId xmlns:p14="http://schemas.microsoft.com/office/powerpoint/2010/main" val="2508088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Peto’s</a:t>
            </a:r>
            <a:r>
              <a:rPr lang="en-US" dirty="0"/>
              <a:t> 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4488" y="2536713"/>
            <a:ext cx="5915025" cy="29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2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41BC-7EBE-4C32-94CA-A30619ED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6D6E7B-07B8-4747-AF9E-5A341FDD4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821581"/>
              </p:ext>
            </p:extLst>
          </p:nvPr>
        </p:nvGraphicFramePr>
        <p:xfrm>
          <a:off x="628649" y="2084388"/>
          <a:ext cx="7886700" cy="353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129">
                  <a:extLst>
                    <a:ext uri="{9D8B030D-6E8A-4147-A177-3AD203B41FA5}">
                      <a16:colId xmlns:a16="http://schemas.microsoft.com/office/drawing/2014/main" val="346907528"/>
                    </a:ext>
                  </a:extLst>
                </a:gridCol>
                <a:gridCol w="3209571">
                  <a:extLst>
                    <a:ext uri="{9D8B030D-6E8A-4147-A177-3AD203B41FA5}">
                      <a16:colId xmlns:a16="http://schemas.microsoft.com/office/drawing/2014/main" val="3822563010"/>
                    </a:ext>
                  </a:extLst>
                </a:gridCol>
              </a:tblGrid>
              <a:tr h="578802">
                <a:tc>
                  <a:txBody>
                    <a:bodyPr/>
                    <a:lstStyle/>
                    <a:p>
                      <a:r>
                        <a:rPr lang="en-US" dirty="0"/>
                        <a:t>Methods used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 3 vs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720514"/>
                  </a:ext>
                </a:extLst>
              </a:tr>
              <a:tr h="578802">
                <a:tc>
                  <a:txBody>
                    <a:bodyPr/>
                    <a:lstStyle/>
                    <a:p>
                      <a:r>
                        <a:rPr lang="en-US" b="1" dirty="0"/>
                        <a:t>IV with 0.5 continuity </a:t>
                      </a:r>
                      <a:r>
                        <a:rPr lang="en-US" b="1" dirty="0" err="1"/>
                        <a:t>correction,OR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0.58 (0.17 , 2.00)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846216"/>
                  </a:ext>
                </a:extLst>
              </a:tr>
              <a:tr h="578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IV with 0.5 continuity </a:t>
                      </a:r>
                      <a:r>
                        <a:rPr lang="en-US" b="1" dirty="0" err="1"/>
                        <a:t>correction,RR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0.59 (0.18 , 1.98)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35371"/>
                  </a:ext>
                </a:extLst>
              </a:tr>
              <a:tr h="578802">
                <a:tc>
                  <a:txBody>
                    <a:bodyPr/>
                    <a:lstStyle/>
                    <a:p>
                      <a:r>
                        <a:rPr lang="en-US" b="1" dirty="0"/>
                        <a:t>MH-OR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 (0.18 , 1.64)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825987"/>
                  </a:ext>
                </a:extLst>
              </a:tr>
              <a:tr h="578802">
                <a:tc>
                  <a:txBody>
                    <a:bodyPr/>
                    <a:lstStyle/>
                    <a:p>
                      <a:r>
                        <a:rPr lang="en-US" b="1" dirty="0"/>
                        <a:t>MH-RR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 (0.19, 1.62)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00325"/>
                  </a:ext>
                </a:extLst>
              </a:tr>
              <a:tr h="578802">
                <a:tc>
                  <a:txBody>
                    <a:bodyPr/>
                    <a:lstStyle/>
                    <a:p>
                      <a:r>
                        <a:rPr lang="en-US" b="1" dirty="0" err="1"/>
                        <a:t>Peto’s</a:t>
                      </a:r>
                      <a:r>
                        <a:rPr lang="en-US" b="1" dirty="0"/>
                        <a:t>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0.36 (0.09 , 1.45)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1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76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4E39-C1BB-48D3-A9C4-88DAE100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7365-0158-4F1A-9990-2EA121ABF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artificial continuity corrections should be avoided.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Risk difference is usually not the optimal effect measure to 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Peto’s</a:t>
            </a:r>
            <a:r>
              <a:rPr lang="en-US" dirty="0"/>
              <a:t> method should not be employed when the three conditions needed are not met </a:t>
            </a:r>
          </a:p>
          <a:p>
            <a:pPr lvl="1"/>
            <a:r>
              <a:rPr lang="en-US" dirty="0"/>
              <a:t>Event rates &lt;1%</a:t>
            </a:r>
          </a:p>
          <a:p>
            <a:pPr lvl="1"/>
            <a:r>
              <a:rPr lang="en-US" dirty="0"/>
              <a:t>Balanced groups</a:t>
            </a:r>
          </a:p>
          <a:p>
            <a:pPr lvl="1"/>
            <a:r>
              <a:rPr lang="en-US" dirty="0"/>
              <a:t>Small treatment effects</a:t>
            </a:r>
          </a:p>
          <a:p>
            <a:pPr marL="457200" lvl="1" indent="0">
              <a:buNone/>
            </a:pPr>
            <a:r>
              <a:rPr lang="en-US" dirty="0"/>
              <a:t>In such circumstances the MH ORs without continuity correction perform better than </a:t>
            </a:r>
            <a:r>
              <a:rPr lang="en-US" dirty="0" err="1"/>
              <a:t>Peto’s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97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D566-03E1-4CDC-9522-A349B704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9FA4-ED11-4B16-97C2-3C55FBF0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beta-binomial model has been shown in simulations to outperform other methods in some settings, but might suffer from issues regarding convergence of the model.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Bayesian meta-analysis with informative prior distributions is a good way to include random effects in the meta-analysis. This is because it overcomes the problem of estimating heterogeneity when events are sparse. </a:t>
            </a:r>
          </a:p>
        </p:txBody>
      </p:sp>
    </p:spTree>
    <p:extLst>
      <p:ext uri="{BB962C8B-B14F-4D97-AF65-F5344CB8AC3E}">
        <p14:creationId xmlns:p14="http://schemas.microsoft.com/office/powerpoint/2010/main" val="2202579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D566-03E1-4CDC-9522-A349B704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9FA4-ED11-4B16-97C2-3C55FBF0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Results regarding relative effects (odds/risk ratios) should always be presented along with absolute incidence rates, to put results into context.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Meta-analysis should avoid labelling results as statistically significant or non-significant. The use of arbitrary cut-points for p value can be even more problematic, because results might be affected by the choice of model. </a:t>
            </a:r>
          </a:p>
        </p:txBody>
      </p:sp>
    </p:spTree>
    <p:extLst>
      <p:ext uri="{BB962C8B-B14F-4D97-AF65-F5344CB8AC3E}">
        <p14:creationId xmlns:p14="http://schemas.microsoft.com/office/powerpoint/2010/main" val="1186038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7914-3A8B-42F6-971C-89CA8C12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25095-90C7-41F8-BD64-C17525C4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Finally, researchers should predefine an analysis plan to avoid selective use of methods. </a:t>
            </a:r>
          </a:p>
          <a:p>
            <a:r>
              <a:rPr lang="en-US" dirty="0"/>
              <a:t>In addition, when events are rare, meta-analysts should always perform extensive sensitivity analyses using a range of alternative methods, to ensure the robustness of their results.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54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1AC5-EE66-4DF5-BA24-C24DA23C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82221-116D-417D-896A-96A925D6E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results are very sensitive to the choice of model, researchers should be cautious on how they present and interpret their finding. </a:t>
            </a:r>
          </a:p>
          <a:p>
            <a:r>
              <a:rPr lang="en-US" dirty="0"/>
              <a:t>In such cases, results should be considered exploratory and hypothesis generating. </a:t>
            </a:r>
          </a:p>
        </p:txBody>
      </p:sp>
    </p:spTree>
    <p:extLst>
      <p:ext uri="{BB962C8B-B14F-4D97-AF65-F5344CB8AC3E}">
        <p14:creationId xmlns:p14="http://schemas.microsoft.com/office/powerpoint/2010/main" val="2606842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00B1-DA85-4911-9D2F-CE74EC2F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CC61-97BE-4A7A-B87D-6C687A09E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09417-9E9B-4CB3-AB4C-19766E7ABC19}"/>
              </a:ext>
            </a:extLst>
          </p:cNvPr>
          <p:cNvSpPr/>
          <p:nvPr/>
        </p:nvSpPr>
        <p:spPr>
          <a:xfrm>
            <a:off x="3788774" y="2967335"/>
            <a:ext cx="1566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Q&amp;A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62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BA34-6BBD-48D8-A74D-C536ABCA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Double –zero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BA576-8297-41EC-BFB8-F6ECB0F2A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Cochrane handbook: </a:t>
            </a:r>
          </a:p>
          <a:p>
            <a:pPr lvl="1"/>
            <a:r>
              <a:rPr lang="en-US" dirty="0"/>
              <a:t>Excluded from the analysis</a:t>
            </a:r>
          </a:p>
          <a:p>
            <a:pPr marL="0" indent="0">
              <a:buNone/>
            </a:pPr>
            <a:r>
              <a:rPr lang="en-US" dirty="0"/>
              <a:t>However, </a:t>
            </a:r>
          </a:p>
          <a:p>
            <a:r>
              <a:rPr lang="en-US" dirty="0"/>
              <a:t>An ethical point of view, patient in the studies deserve to be included in the analyses.</a:t>
            </a:r>
          </a:p>
          <a:p>
            <a:r>
              <a:rPr lang="en-US" dirty="0"/>
              <a:t>The studies may carry information of relative treatment effects through their sample size.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3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6AE0-C428-4CDC-8AEC-0FF8CD50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Inverse-variance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1FEB2-E008-42FB-B1C9-0F26700E4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treatment effect in each study along with standard error (SE), odd ratio (OR), risk ratio (RR) or risk difference (RD) for binary outcome</a:t>
            </a:r>
          </a:p>
          <a:p>
            <a:r>
              <a:rPr lang="en-US" dirty="0"/>
              <a:t>Then synthesized at second level across studies</a:t>
            </a:r>
          </a:p>
          <a:p>
            <a:r>
              <a:rPr lang="en-US" dirty="0">
                <a:solidFill>
                  <a:srgbClr val="FF0000"/>
                </a:solidFill>
              </a:rPr>
              <a:t>Calculating TE in terms of OD or RR becomes impossible.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Continuity correction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 risk difference to measure relative effects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1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B460-C3D5-4302-8F5B-E620A4F8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592C-7DDF-44FC-A60E-0F8B20C65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4AD0B-D37D-4877-ADD7-CD74AB61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59" y="2083777"/>
            <a:ext cx="4252328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01EA-113E-445E-8399-93EFCF41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RRs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105DB-70FB-467C-AA46-719276A69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F8A7B-C4D7-4F83-BF69-F98C01ED0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184" y="2083777"/>
            <a:ext cx="4492994" cy="42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7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F8D4-5D91-4F32-A19C-E1F10CC8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24DB2-9F61-46B4-BE95-689B8D064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 the data by adding fixed value (typically 0.5) for studies with zero events in one of their arms</a:t>
            </a:r>
          </a:p>
          <a:p>
            <a:endParaRPr lang="en-US" dirty="0"/>
          </a:p>
          <a:p>
            <a:r>
              <a:rPr lang="en-US" dirty="0"/>
              <a:t>Allow the use of standard inverse variance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668A-1C58-4FD1-8011-68A4AA97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4D27-701C-41B9-A8C9-302C1B33D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Continuity correction and using risk difference leads to excess bias in the estimated effects.</a:t>
            </a:r>
          </a:p>
          <a:p>
            <a:endParaRPr lang="en-US" dirty="0"/>
          </a:p>
          <a:p>
            <a:r>
              <a:rPr lang="en-US" dirty="0"/>
              <a:t>The risk difference method have poor statistical properties when events are rare. (too wide interval and low power)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3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8562</TotalTime>
  <Words>1425</Words>
  <Application>Microsoft Office PowerPoint</Application>
  <PresentationFormat>On-screen Show (4:3)</PresentationFormat>
  <Paragraphs>176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Practical guide to           meta-analysis of rare events</vt:lpstr>
      <vt:lpstr>PowerPoint Presentation</vt:lpstr>
      <vt:lpstr>Outline</vt:lpstr>
      <vt:lpstr>Double –zero studies</vt:lpstr>
      <vt:lpstr>Inverse-variance method</vt:lpstr>
      <vt:lpstr>Pooling ORs</vt:lpstr>
      <vt:lpstr>Pooling RRs</vt:lpstr>
      <vt:lpstr>Continuity correction</vt:lpstr>
      <vt:lpstr>PowerPoint Presentation</vt:lpstr>
      <vt:lpstr>Peto’s method</vt:lpstr>
      <vt:lpstr>PowerPoint Presentation</vt:lpstr>
      <vt:lpstr>Mantel-Haenszel meta-analysis (MH) </vt:lpstr>
      <vt:lpstr>Mantel-Haenszel meta-analysis (MH) </vt:lpstr>
      <vt:lpstr>Mantel-Haenszel meta-analysis </vt:lpstr>
      <vt:lpstr>Bayesian meta-analysis</vt:lpstr>
      <vt:lpstr>Bayesian meta-analysis</vt:lpstr>
      <vt:lpstr>Bayesian meta-analysis</vt:lpstr>
      <vt:lpstr>Beta-binomial model</vt:lpstr>
      <vt:lpstr>Arcsine difference</vt:lpstr>
      <vt:lpstr>Arcsine difference</vt:lpstr>
      <vt:lpstr>Arcsine difference</vt:lpstr>
      <vt:lpstr>Other methods</vt:lpstr>
      <vt:lpstr>Illustrative case study</vt:lpstr>
      <vt:lpstr>PowerPoint Presentation</vt:lpstr>
      <vt:lpstr>PowerPoint Presentation</vt:lpstr>
      <vt:lpstr>PowerPoint Presentation</vt:lpstr>
      <vt:lpstr>IV-OR</vt:lpstr>
      <vt:lpstr>IV-RR</vt:lpstr>
      <vt:lpstr>MH-OR</vt:lpstr>
      <vt:lpstr>MH-RR</vt:lpstr>
      <vt:lpstr>Peto’s OR</vt:lpstr>
      <vt:lpstr>Example </vt:lpstr>
      <vt:lpstr>General considerations</vt:lpstr>
      <vt:lpstr>General considerations</vt:lpstr>
      <vt:lpstr>General considerations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Juthamard Phewnual</dc:creator>
  <cp:lastModifiedBy>Nichawan Wirachpisit</cp:lastModifiedBy>
  <cp:revision>3</cp:revision>
  <dcterms:created xsi:type="dcterms:W3CDTF">2020-01-13T06:15:38Z</dcterms:created>
  <dcterms:modified xsi:type="dcterms:W3CDTF">2021-09-30T17:03:49Z</dcterms:modified>
</cp:coreProperties>
</file>