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8" r:id="rId3"/>
    <p:sldId id="259" r:id="rId4"/>
    <p:sldId id="291" r:id="rId5"/>
    <p:sldId id="261" r:id="rId6"/>
    <p:sldId id="278" r:id="rId7"/>
    <p:sldId id="262" r:id="rId8"/>
    <p:sldId id="263" r:id="rId9"/>
    <p:sldId id="264" r:id="rId10"/>
    <p:sldId id="265" r:id="rId11"/>
    <p:sldId id="266" r:id="rId12"/>
    <p:sldId id="292" r:id="rId13"/>
    <p:sldId id="280" r:id="rId14"/>
    <p:sldId id="267" r:id="rId15"/>
    <p:sldId id="268" r:id="rId16"/>
    <p:sldId id="269" r:id="rId17"/>
    <p:sldId id="293" r:id="rId18"/>
    <p:sldId id="271" r:id="rId19"/>
    <p:sldId id="272" r:id="rId20"/>
    <p:sldId id="281" r:id="rId21"/>
    <p:sldId id="273" r:id="rId22"/>
    <p:sldId id="282" r:id="rId23"/>
    <p:sldId id="294" r:id="rId24"/>
    <p:sldId id="284" r:id="rId25"/>
    <p:sldId id="295" r:id="rId26"/>
    <p:sldId id="285" r:id="rId27"/>
    <p:sldId id="286" r:id="rId28"/>
    <p:sldId id="287" r:id="rId29"/>
    <p:sldId id="296" r:id="rId30"/>
    <p:sldId id="289" r:id="rId31"/>
    <p:sldId id="290" r:id="rId32"/>
    <p:sldId id="299" r:id="rId33"/>
    <p:sldId id="304" r:id="rId34"/>
    <p:sldId id="300" r:id="rId35"/>
    <p:sldId id="301" r:id="rId36"/>
    <p:sldId id="302" r:id="rId37"/>
    <p:sldId id="257" r:id="rId38"/>
    <p:sldId id="305" r:id="rId39"/>
    <p:sldId id="311" r:id="rId40"/>
    <p:sldId id="306" r:id="rId41"/>
    <p:sldId id="310" r:id="rId42"/>
    <p:sldId id="308" r:id="rId43"/>
    <p:sldId id="312" r:id="rId44"/>
    <p:sldId id="309" r:id="rId45"/>
    <p:sldId id="313" r:id="rId46"/>
    <p:sldId id="316" r:id="rId47"/>
    <p:sldId id="317" r:id="rId48"/>
    <p:sldId id="315" r:id="rId49"/>
    <p:sldId id="318" r:id="rId50"/>
    <p:sldId id="319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763" autoAdjust="0"/>
  </p:normalViewPr>
  <p:slideViewPr>
    <p:cSldViewPr snapToGrid="0">
      <p:cViewPr varScale="1">
        <p:scale>
          <a:sx n="73" d="100"/>
          <a:sy n="73" d="100"/>
        </p:scale>
        <p:origin x="7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C868E-9438-40E9-9923-EE059AA57D45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0302-CEE7-4B1D-BE4F-AF944932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2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Publish in</a:t>
            </a:r>
            <a:r>
              <a:rPr lang="en-US" baseline="0" dirty="0" smtClean="0"/>
              <a:t> journal of Epidemiology in year 2021</a:t>
            </a:r>
            <a:br>
              <a:rPr lang="en-US" baseline="0" dirty="0" smtClean="0"/>
            </a:br>
            <a:r>
              <a:rPr lang="en-US" baseline="0" dirty="0" smtClean="0"/>
              <a:t>I’m the one who face with this problem in my umbrella review in the part of re-pool data </a:t>
            </a:r>
          </a:p>
          <a:p>
            <a:r>
              <a:rPr lang="en-US" baseline="0" dirty="0" smtClean="0"/>
              <a:t>So I choose this topic for today meeting</a:t>
            </a:r>
          </a:p>
          <a:p>
            <a:r>
              <a:rPr lang="en-US" baseline="0" dirty="0" smtClean="0"/>
              <a:t>Hope this information will useful for you all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7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</a:t>
            </a:r>
            <a:r>
              <a:rPr lang="en-US" baseline="0" dirty="0" smtClean="0"/>
              <a:t> publish from 2003 to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0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Peto’s</a:t>
            </a:r>
            <a:r>
              <a:rPr lang="en-US" dirty="0" smtClean="0"/>
              <a:t> OR for single arm zero event only MA-SZ and MA-CSZ</a:t>
            </a:r>
            <a:br>
              <a:rPr lang="en-US" dirty="0" smtClean="0"/>
            </a:br>
            <a:r>
              <a:rPr lang="en-US" dirty="0" smtClean="0"/>
              <a:t>GLMMs use</a:t>
            </a:r>
            <a:r>
              <a:rPr lang="en-US" baseline="0" dirty="0" smtClean="0"/>
              <a:t> in neither arm total event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จะเอา </a:t>
            </a:r>
            <a:r>
              <a:rPr lang="en-US" dirty="0" smtClean="0"/>
              <a:t>example in</a:t>
            </a:r>
            <a:r>
              <a:rPr lang="en-US" baseline="0" dirty="0" smtClean="0"/>
              <a:t> page 74 75 </a:t>
            </a:r>
            <a:r>
              <a:rPr lang="th-TH" baseline="0" dirty="0" smtClean="0"/>
              <a:t>เข้าไปมั้ย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59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RD can be used to estimate</a:t>
            </a:r>
            <a:r>
              <a:rPr lang="en-US" baseline="0" dirty="0" smtClean="0"/>
              <a:t> NNT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69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in advance for facing with zero event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 consider all six possible situations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priori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predefine one or more available methods for each situation in their protocols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84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selection of concrete methods to deal with zero- events studies, there is currently no universal consensus on which method should be used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No.1 Recommend: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Empirical correction could be an alternative for continuity correction in this case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ข้อ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th-T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ใช้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MH </a:t>
            </a:r>
            <a:r>
              <a:rPr lang="th-T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แทน กรณี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imbalance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03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จะเอา </a:t>
            </a:r>
            <a:r>
              <a:rPr lang="en-US" dirty="0" smtClean="0"/>
              <a:t>example in</a:t>
            </a:r>
            <a:r>
              <a:rPr lang="en-US" baseline="0" dirty="0" smtClean="0"/>
              <a:t> page 74 75 </a:t>
            </a:r>
            <a:r>
              <a:rPr lang="th-TH" baseline="0" dirty="0" smtClean="0"/>
              <a:t>เข้าไปมั้ย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จะเอา </a:t>
            </a:r>
            <a:r>
              <a:rPr lang="en-US" dirty="0" smtClean="0"/>
              <a:t>example in</a:t>
            </a:r>
            <a:r>
              <a:rPr lang="en-US" baseline="0" dirty="0" smtClean="0"/>
              <a:t> page 74 75 </a:t>
            </a:r>
            <a:r>
              <a:rPr lang="th-TH" baseline="0" dirty="0" smtClean="0"/>
              <a:t>เข้าไปมั้ย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500 random</a:t>
            </a:r>
            <a:r>
              <a:rPr lang="en-US" baseline="0" dirty="0" smtClean="0"/>
              <a:t> search SR MA </a:t>
            </a:r>
            <a:r>
              <a:rPr lang="en-US" baseline="0" dirty="0" smtClean="0">
                <a:sym typeface="Wingdings" panose="05000000000000000000" pitchFamily="2" charset="2"/>
              </a:rPr>
              <a:t> 30-34% face of zero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50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3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จะเอา </a:t>
            </a:r>
            <a:r>
              <a:rPr lang="en-US" dirty="0" smtClean="0"/>
              <a:t>example in</a:t>
            </a:r>
            <a:r>
              <a:rPr lang="en-US" baseline="0" dirty="0" smtClean="0"/>
              <a:t> page 74 75 </a:t>
            </a:r>
            <a:r>
              <a:rPr lang="th-TH" baseline="0" dirty="0" smtClean="0"/>
              <a:t>เข้าไปมั้ย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0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Peto’s</a:t>
            </a:r>
            <a:r>
              <a:rPr lang="en-US" dirty="0" smtClean="0"/>
              <a:t> OR for single arm zero event only MA-SZ and MA-CSZ</a:t>
            </a:r>
            <a:br>
              <a:rPr lang="en-US" dirty="0" smtClean="0"/>
            </a:br>
            <a:r>
              <a:rPr lang="en-US" dirty="0" smtClean="0"/>
              <a:t>GLMMs use</a:t>
            </a:r>
            <a:r>
              <a:rPr lang="en-US" baseline="0" dirty="0" smtClean="0"/>
              <a:t> in neither arm total event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53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จะเอา </a:t>
            </a:r>
            <a:r>
              <a:rPr lang="en-US" dirty="0" smtClean="0"/>
              <a:t>example in</a:t>
            </a:r>
            <a:r>
              <a:rPr lang="en-US" baseline="0" dirty="0" smtClean="0"/>
              <a:t> page 74 75 </a:t>
            </a:r>
            <a:r>
              <a:rPr lang="th-TH" baseline="0" dirty="0" smtClean="0"/>
              <a:t>เข้าไปมั้ย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4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จะเอา </a:t>
            </a:r>
            <a:r>
              <a:rPr lang="en-US" dirty="0" smtClean="0"/>
              <a:t>example in</a:t>
            </a:r>
            <a:r>
              <a:rPr lang="en-US" baseline="0" dirty="0" smtClean="0"/>
              <a:t> page 74 75 </a:t>
            </a:r>
            <a:r>
              <a:rPr lang="th-TH" baseline="0" dirty="0" smtClean="0"/>
              <a:t>เข้าไปมั้ย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62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Excluded double arm zero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2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-Variances of all RR, OR, and RD could not be defined using the classical delta method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-Variance of RD for zero-events has been well-addressed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-Still not achieved to handle zero-events for the RR and 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8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Peto’s</a:t>
            </a:r>
            <a:r>
              <a:rPr lang="en-US" dirty="0" smtClean="0"/>
              <a:t> OR: good in single arm but poor in double arm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3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5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ถ้า </a:t>
            </a:r>
            <a:r>
              <a:rPr lang="en-US" dirty="0" smtClean="0"/>
              <a:t>total event count =</a:t>
            </a:r>
            <a:r>
              <a:rPr lang="en-US" baseline="0" dirty="0" smtClean="0"/>
              <a:t> 0 (</a:t>
            </a:r>
            <a:r>
              <a:rPr lang="en-US" dirty="0" smtClean="0"/>
              <a:t>MA-CSZ, MA-CMZ, and MA-CDZ) </a:t>
            </a:r>
            <a:r>
              <a:rPr lang="en-US" baseline="0" dirty="0" smtClean="0">
                <a:sym typeface="Wingdings" panose="05000000000000000000" pitchFamily="2" charset="2"/>
              </a:rPr>
              <a:t> 1 stage approach </a:t>
            </a:r>
            <a:r>
              <a:rPr lang="th-TH" baseline="0" dirty="0" smtClean="0">
                <a:sym typeface="Wingdings" panose="05000000000000000000" pitchFamily="2" charset="2"/>
              </a:rPr>
              <a:t>ใช้ไม่ได้</a:t>
            </a:r>
            <a:r>
              <a:rPr lang="en-US" baseline="0" dirty="0" smtClean="0">
                <a:sym typeface="Wingdings" panose="05000000000000000000" pitchFamily="2" charset="2"/>
              </a:rPr>
              <a:t>  </a:t>
            </a:r>
            <a:r>
              <a:rPr lang="th-TH" baseline="0" dirty="0" smtClean="0">
                <a:sym typeface="Wingdings" panose="05000000000000000000" pitchFamily="2" charset="2"/>
              </a:rPr>
              <a:t>พิจารณาใน </a:t>
            </a:r>
            <a:r>
              <a:rPr lang="en-US" baseline="0" dirty="0" smtClean="0">
                <a:sym typeface="Wingdings" panose="05000000000000000000" pitchFamily="2" charset="2"/>
              </a:rPr>
              <a:t>Dimension </a:t>
            </a:r>
            <a:r>
              <a:rPr lang="th-TH" baseline="0" dirty="0" smtClean="0">
                <a:sym typeface="Wingdings" panose="05000000000000000000" pitchFamily="2" charset="2"/>
              </a:rPr>
              <a:t>แรก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stage Valid solution to synthesize studies with zero-events in both arms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แต่ถ้า </a:t>
            </a:r>
            <a:r>
              <a:rPr lang="en-US" dirty="0" smtClean="0"/>
              <a:t>total event count =</a:t>
            </a:r>
            <a:r>
              <a:rPr lang="en-US" baseline="0" dirty="0" smtClean="0"/>
              <a:t> 0 (</a:t>
            </a:r>
            <a:r>
              <a:rPr lang="en-US" dirty="0" smtClean="0"/>
              <a:t>MA-CSZ, MA-CMZ, and MA-CDZ) </a:t>
            </a:r>
            <a:r>
              <a:rPr lang="en-US" baseline="0" dirty="0" smtClean="0">
                <a:sym typeface="Wingdings" panose="05000000000000000000" pitchFamily="2" charset="2"/>
              </a:rPr>
              <a:t> 1 stage approach </a:t>
            </a:r>
            <a:r>
              <a:rPr lang="th-TH" baseline="0" dirty="0" smtClean="0">
                <a:sym typeface="Wingdings" panose="05000000000000000000" pitchFamily="2" charset="2"/>
              </a:rPr>
              <a:t>ใช้ไม่ได้</a:t>
            </a:r>
            <a:r>
              <a:rPr lang="en-US" baseline="0" dirty="0" smtClean="0">
                <a:sym typeface="Wingdings" panose="05000000000000000000" pitchFamily="2" charset="2"/>
              </a:rPr>
              <a:t>  </a:t>
            </a:r>
            <a:r>
              <a:rPr lang="th-TH" baseline="0" dirty="0" smtClean="0">
                <a:sym typeface="Wingdings" panose="05000000000000000000" pitchFamily="2" charset="2"/>
              </a:rPr>
              <a:t>พิจารณาใน </a:t>
            </a:r>
            <a:r>
              <a:rPr lang="en-US" baseline="0" dirty="0" smtClean="0">
                <a:sym typeface="Wingdings" panose="05000000000000000000" pitchFamily="2" charset="2"/>
              </a:rPr>
              <a:t>Dimension </a:t>
            </a:r>
            <a:r>
              <a:rPr lang="th-TH" baseline="0" dirty="0" smtClean="0">
                <a:sym typeface="Wingdings" panose="05000000000000000000" pitchFamily="2" charset="2"/>
              </a:rPr>
              <a:t>แรก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aseline="0" dirty="0" smtClean="0">
                <a:sym typeface="Wingdings" panose="05000000000000000000" pitchFamily="2" charset="2"/>
              </a:rPr>
              <a:t>เพราะฉะนั้นที่มี ตัว </a:t>
            </a:r>
            <a:r>
              <a:rPr lang="en-US" baseline="0" dirty="0" smtClean="0">
                <a:sym typeface="Wingdings" panose="05000000000000000000" pitchFamily="2" charset="2"/>
              </a:rPr>
              <a:t>C </a:t>
            </a:r>
            <a:r>
              <a:rPr lang="th-TH" baseline="0" dirty="0" smtClean="0">
                <a:sym typeface="Wingdings" panose="05000000000000000000" pitchFamily="2" charset="2"/>
              </a:rPr>
              <a:t>ปน ใช้ไม่ได้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</a:t>
            </a:r>
            <a:r>
              <a:rPr lang="en-US" baseline="0" dirty="0" smtClean="0"/>
              <a:t> stage approach </a:t>
            </a:r>
            <a:r>
              <a:rPr lang="en-US" dirty="0" smtClean="0"/>
              <a:t>Valid solution to synthesize studies with zero-events in single arms </a:t>
            </a:r>
            <a:endParaRPr lang="th-T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เพราะฉะนั้น </a:t>
            </a:r>
            <a:r>
              <a:rPr lang="en-US" dirty="0" smtClean="0"/>
              <a:t>double</a:t>
            </a:r>
            <a:r>
              <a:rPr lang="en-US" baseline="0" dirty="0" smtClean="0"/>
              <a:t> arm </a:t>
            </a:r>
            <a:r>
              <a:rPr lang="th-TH" baseline="0" dirty="0" smtClean="0"/>
              <a:t>ทั้งหมด ใช้ไม่ได้ คือ ที่มีตั้ว </a:t>
            </a:r>
            <a:r>
              <a:rPr lang="en-US" baseline="0" dirty="0" smtClean="0"/>
              <a:t>D </a:t>
            </a:r>
            <a:r>
              <a:rPr lang="th-TH" baseline="0" dirty="0" smtClean="0"/>
              <a:t>หรือ </a:t>
            </a:r>
            <a:r>
              <a:rPr lang="en-US" baseline="0" dirty="0" smtClean="0"/>
              <a:t>M </a:t>
            </a:r>
            <a:r>
              <a:rPr lang="th-TH" baseline="0" dirty="0" smtClean="0"/>
              <a:t>ปน</a:t>
            </a:r>
            <a:endParaRPr lang="th-TH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3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stage Valid solution to synthesize studies with zero-events in both arms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แต่ถ้า </a:t>
            </a:r>
            <a:r>
              <a:rPr lang="en-US" dirty="0" smtClean="0"/>
              <a:t>total event count =</a:t>
            </a:r>
            <a:r>
              <a:rPr lang="en-US" baseline="0" dirty="0" smtClean="0"/>
              <a:t> 0 (</a:t>
            </a:r>
            <a:r>
              <a:rPr lang="en-US" dirty="0" smtClean="0"/>
              <a:t>MA-CSZ, MA-CMZ, and MA-CDZ) </a:t>
            </a:r>
            <a:r>
              <a:rPr lang="en-US" baseline="0" dirty="0" smtClean="0">
                <a:sym typeface="Wingdings" panose="05000000000000000000" pitchFamily="2" charset="2"/>
              </a:rPr>
              <a:t> 1 stage approach </a:t>
            </a:r>
            <a:r>
              <a:rPr lang="th-TH" baseline="0" dirty="0" smtClean="0">
                <a:sym typeface="Wingdings" panose="05000000000000000000" pitchFamily="2" charset="2"/>
              </a:rPr>
              <a:t>ใช้ไม่ได้</a:t>
            </a:r>
            <a:r>
              <a:rPr lang="en-US" baseline="0" dirty="0" smtClean="0">
                <a:sym typeface="Wingdings" panose="05000000000000000000" pitchFamily="2" charset="2"/>
              </a:rPr>
              <a:t>  </a:t>
            </a:r>
            <a:r>
              <a:rPr lang="th-TH" baseline="0" dirty="0" smtClean="0">
                <a:sym typeface="Wingdings" panose="05000000000000000000" pitchFamily="2" charset="2"/>
              </a:rPr>
              <a:t>พิจารณาใน </a:t>
            </a:r>
            <a:r>
              <a:rPr lang="en-US" baseline="0" dirty="0" smtClean="0">
                <a:sym typeface="Wingdings" panose="05000000000000000000" pitchFamily="2" charset="2"/>
              </a:rPr>
              <a:t>Dimension </a:t>
            </a:r>
            <a:r>
              <a:rPr lang="th-TH" baseline="0" dirty="0" smtClean="0">
                <a:sym typeface="Wingdings" panose="05000000000000000000" pitchFamily="2" charset="2"/>
              </a:rPr>
              <a:t>แรก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aseline="0" dirty="0" smtClean="0">
                <a:sym typeface="Wingdings" panose="05000000000000000000" pitchFamily="2" charset="2"/>
              </a:rPr>
              <a:t>เพราะฉะนั้นที่มี ตัว </a:t>
            </a:r>
            <a:r>
              <a:rPr lang="en-US" baseline="0" dirty="0" smtClean="0">
                <a:sym typeface="Wingdings" panose="05000000000000000000" pitchFamily="2" charset="2"/>
              </a:rPr>
              <a:t>C </a:t>
            </a:r>
            <a:r>
              <a:rPr lang="th-TH" baseline="0" dirty="0" smtClean="0">
                <a:sym typeface="Wingdings" panose="05000000000000000000" pitchFamily="2" charset="2"/>
              </a:rPr>
              <a:t>ปน ใช้ไม่ได้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</a:t>
            </a:r>
            <a:r>
              <a:rPr lang="en-US" baseline="0" dirty="0" smtClean="0"/>
              <a:t> stage approach </a:t>
            </a:r>
            <a:r>
              <a:rPr lang="en-US" dirty="0" smtClean="0"/>
              <a:t>Valid solution to synthesize studies with zero-events in single arms </a:t>
            </a:r>
            <a:endParaRPr lang="th-T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เพราะฉะนั้น </a:t>
            </a:r>
            <a:r>
              <a:rPr lang="en-US" dirty="0" smtClean="0"/>
              <a:t>double</a:t>
            </a:r>
            <a:r>
              <a:rPr lang="en-US" baseline="0" dirty="0" smtClean="0"/>
              <a:t> arm </a:t>
            </a:r>
            <a:r>
              <a:rPr lang="th-TH" baseline="0" dirty="0" smtClean="0"/>
              <a:t>ทั้งหมด ใช้ไม่ได้ คือ ที่มีตั้ว </a:t>
            </a:r>
            <a:r>
              <a:rPr lang="en-US" baseline="0" dirty="0" smtClean="0"/>
              <a:t>D </a:t>
            </a:r>
            <a:r>
              <a:rPr lang="th-TH" baseline="0" dirty="0" smtClean="0"/>
              <a:t>หรือ </a:t>
            </a:r>
            <a:r>
              <a:rPr lang="en-US" baseline="0" dirty="0" smtClean="0"/>
              <a:t>M </a:t>
            </a:r>
            <a:r>
              <a:rPr lang="th-TH" baseline="0" dirty="0" smtClean="0"/>
              <a:t>ปน</a:t>
            </a:r>
            <a:endParaRPr lang="th-T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30302-CEE7-4B1D-BE4F-AF944932AB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7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6BAB-7615-4314-A606-7017B052F523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A58-CECE-462F-86DA-B9CAAFCE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3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6BAB-7615-4314-A606-7017B052F523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A58-CECE-462F-86DA-B9CAAFCE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077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4453"/>
            <a:ext cx="7886700" cy="39525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6BAB-7615-4314-A606-7017B052F523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A58-CECE-462F-86DA-B9CAAFCE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6BAB-7615-4314-A606-7017B052F523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A58-CECE-462F-86DA-B9CAAFCE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6BAB-7615-4314-A606-7017B052F523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A58-CECE-462F-86DA-B9CAAFCE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6BAB-7615-4314-A606-7017B052F523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A58-CECE-462F-86DA-B9CAAFCE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6BAB-7615-4314-A606-7017B052F523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A58-CECE-462F-86DA-B9CAAFCE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6BAB-7615-4314-A606-7017B052F523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A58-CECE-462F-86DA-B9CAAFCE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3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6BAB-7615-4314-A606-7017B052F523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A58-CECE-462F-86DA-B9CAAFCE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6BAB-7615-4314-A606-7017B052F523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BA58-CECE-462F-86DA-B9CAAFCE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D485-7E17-4CB8-93B6-3FD639657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87847"/>
            <a:ext cx="7772400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/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 A proposed framework to guide evidence synthesis practice for meta-analysis with zero-events studies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D379D-E7FE-4565-AF4F-F4C4D2F01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72847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Lertkong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Nitiwarangkul</a:t>
            </a:r>
            <a:r>
              <a:rPr lang="en-US" sz="3200" dirty="0" smtClean="0">
                <a:solidFill>
                  <a:schemeClr val="bg1"/>
                </a:solidFill>
              </a:rPr>
              <a:t>, MD.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Exclude study with double-arm-zero-events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6926"/>
            <a:ext cx="7886700" cy="4324099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ould </a:t>
            </a:r>
            <a:r>
              <a:rPr lang="en-US" dirty="0"/>
              <a:t>be </a:t>
            </a:r>
            <a:r>
              <a:rPr lang="en-US" dirty="0" smtClean="0"/>
              <a:t>problematic: both </a:t>
            </a:r>
            <a:r>
              <a:rPr lang="en-US" dirty="0"/>
              <a:t>clinical and </a:t>
            </a:r>
            <a:r>
              <a:rPr lang="en-US" dirty="0" smtClean="0"/>
              <a:t>statistical</a:t>
            </a:r>
          </a:p>
          <a:p>
            <a:r>
              <a:rPr lang="en-US" dirty="0" smtClean="0"/>
              <a:t>These studies contribute </a:t>
            </a:r>
            <a:r>
              <a:rPr lang="en-US" dirty="0"/>
              <a:t>an important source of </a:t>
            </a:r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Discarding </a:t>
            </a:r>
            <a:r>
              <a:rPr lang="en-US" dirty="0"/>
              <a:t>them is a deviation of the principle of </a:t>
            </a:r>
            <a:r>
              <a:rPr lang="en-US" dirty="0" smtClean="0"/>
              <a:t>EBM </a:t>
            </a:r>
          </a:p>
          <a:p>
            <a:pPr lvl="1"/>
            <a:r>
              <a:rPr lang="en-US" dirty="0" smtClean="0"/>
              <a:t>Lead </a:t>
            </a:r>
            <a:r>
              <a:rPr lang="en-US" dirty="0"/>
              <a:t>to research waste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studies </a:t>
            </a:r>
            <a:r>
              <a:rPr lang="en-US" dirty="0"/>
              <a:t>are not </a:t>
            </a:r>
            <a:r>
              <a:rPr lang="en-US" dirty="0" smtClean="0"/>
              <a:t>necessarily “</a:t>
            </a:r>
            <a:r>
              <a:rPr lang="en-US" dirty="0" err="1" smtClean="0"/>
              <a:t>noninformative</a:t>
            </a:r>
            <a:r>
              <a:rPr lang="en-US" dirty="0" smtClean="0"/>
              <a:t>,”</a:t>
            </a:r>
          </a:p>
          <a:p>
            <a:pPr lvl="1"/>
            <a:r>
              <a:rPr lang="en-US" dirty="0" smtClean="0"/>
              <a:t>Depending </a:t>
            </a:r>
            <a:r>
              <a:rPr lang="en-US" dirty="0"/>
              <a:t>on the methods used to synthesize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for </a:t>
            </a:r>
            <a:r>
              <a:rPr lang="en-US" dirty="0" smtClean="0"/>
              <a:t>studies </a:t>
            </a:r>
            <a:r>
              <a:rPr lang="en-US" dirty="0"/>
              <a:t>with balanced sample </a:t>
            </a:r>
            <a:r>
              <a:rPr lang="en-US" dirty="0" smtClean="0"/>
              <a:t>sizes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zero-events </a:t>
            </a:r>
            <a:r>
              <a:rPr lang="en-US" dirty="0"/>
              <a:t>in both arms </a:t>
            </a:r>
            <a:r>
              <a:rPr lang="en-US" dirty="0" smtClean="0"/>
              <a:t>indicate </a:t>
            </a:r>
            <a:r>
              <a:rPr lang="en-US" dirty="0"/>
              <a:t>comparable treatment </a:t>
            </a:r>
            <a:r>
              <a:rPr lang="en-US" dirty="0" smtClean="0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33712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Exclude study with double-arm-zero-events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 smtClean="0"/>
              <a:t>Excluding </a:t>
            </a:r>
            <a:r>
              <a:rPr lang="en-US" b="1" dirty="0"/>
              <a:t>of these studies </a:t>
            </a:r>
          </a:p>
          <a:p>
            <a:pPr marL="457200" lvl="1" indent="0">
              <a:buNone/>
            </a:pPr>
            <a:r>
              <a:rPr lang="en-US" b="1" dirty="0"/>
              <a:t>Can result in about 10% of the meta- analyses change the statistical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8355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4492"/>
            <a:ext cx="7985961" cy="439380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b="1" dirty="0" smtClean="0"/>
              <a:t>Classification for meta-analysis with zero-events studies</a:t>
            </a:r>
          </a:p>
          <a:p>
            <a:r>
              <a:rPr lang="en-US" dirty="0" smtClean="0"/>
              <a:t>Rationale for the classification</a:t>
            </a:r>
          </a:p>
          <a:p>
            <a:r>
              <a:rPr lang="en-US" dirty="0" smtClean="0"/>
              <a:t>Real world data for classification</a:t>
            </a:r>
          </a:p>
          <a:p>
            <a:r>
              <a:rPr lang="en-US" dirty="0"/>
              <a:t>How to use the framework for evidence synthesis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0522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8890"/>
            <a:ext cx="7886700" cy="1325563"/>
          </a:xfrm>
        </p:spPr>
        <p:txBody>
          <a:bodyPr/>
          <a:lstStyle/>
          <a:p>
            <a:r>
              <a:rPr lang="en-US" b="1" dirty="0"/>
              <a:t>Classification for meta-analysis with zero-events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Treats </a:t>
            </a:r>
            <a:r>
              <a:rPr lang="en-US" dirty="0"/>
              <a:t>the whole meta-analysis as a </a:t>
            </a:r>
            <a:r>
              <a:rPr lang="en-US" dirty="0" smtClean="0"/>
              <a:t>unit</a:t>
            </a:r>
          </a:p>
          <a:p>
            <a:pPr lvl="1"/>
            <a:r>
              <a:rPr lang="en-US" dirty="0" smtClean="0"/>
              <a:t>Instead </a:t>
            </a:r>
            <a:r>
              <a:rPr lang="en-US" dirty="0"/>
              <a:t>of each study as a </a:t>
            </a:r>
            <a:r>
              <a:rPr lang="en-US" dirty="0" smtClean="0"/>
              <a:t>unit</a:t>
            </a:r>
          </a:p>
          <a:p>
            <a:pPr lvl="1"/>
            <a:r>
              <a:rPr lang="en-US" dirty="0" smtClean="0"/>
              <a:t>Classify </a:t>
            </a:r>
            <a:r>
              <a:rPr lang="en-US" dirty="0"/>
              <a:t>meta-analysis with zero-events studies into different subtypes </a:t>
            </a:r>
          </a:p>
        </p:txBody>
      </p:sp>
    </p:spTree>
    <p:extLst>
      <p:ext uri="{BB962C8B-B14F-4D97-AF65-F5344CB8AC3E}">
        <p14:creationId xmlns:p14="http://schemas.microsoft.com/office/powerpoint/2010/main" val="31140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Two types of meta-analysis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events count is zero in one arm or in both arms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events count is zero in </a:t>
            </a:r>
            <a:r>
              <a:rPr lang="en-US" b="1" u="sng" dirty="0"/>
              <a:t>neither </a:t>
            </a:r>
            <a:r>
              <a:rPr lang="en-US" b="1" u="sng" dirty="0" smtClean="0"/>
              <a:t>arm</a:t>
            </a:r>
            <a:r>
              <a:rPr lang="en-US" b="1" dirty="0" smtClean="0"/>
              <a:t> </a:t>
            </a:r>
            <a:r>
              <a:rPr lang="en-US" dirty="0" smtClean="0"/>
              <a:t>(i.e., </a:t>
            </a:r>
            <a:r>
              <a:rPr lang="en-US" dirty="0"/>
              <a:t>total events &gt; 0 in both arms) 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/>
              <a:t>D</a:t>
            </a:r>
            <a:r>
              <a:rPr lang="en-US" dirty="0" smtClean="0"/>
              <a:t>istribution </a:t>
            </a:r>
            <a:r>
              <a:rPr lang="en-US" dirty="0"/>
              <a:t>of zero-events studies in a </a:t>
            </a:r>
            <a:r>
              <a:rPr lang="en-US" dirty="0" smtClean="0"/>
              <a:t>meta-analysis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single-arm-zero-events studies 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double-arm-zero-events studies 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ixture </a:t>
            </a:r>
            <a:r>
              <a:rPr lang="en-US" dirty="0"/>
              <a:t>of both single-arm-zero-events and double-arm-zero-events studies </a:t>
            </a:r>
          </a:p>
        </p:txBody>
      </p:sp>
    </p:spTree>
    <p:extLst>
      <p:ext uri="{BB962C8B-B14F-4D97-AF65-F5344CB8AC3E}">
        <p14:creationId xmlns:p14="http://schemas.microsoft.com/office/powerpoint/2010/main" val="32461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to 6 subtypes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57976"/>
              </p:ext>
            </p:extLst>
          </p:nvPr>
        </p:nvGraphicFramePr>
        <p:xfrm>
          <a:off x="0" y="1730273"/>
          <a:ext cx="9144001" cy="512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649">
                  <a:extLst>
                    <a:ext uri="{9D8B030D-6E8A-4147-A177-3AD203B41FA5}">
                      <a16:colId xmlns:a16="http://schemas.microsoft.com/office/drawing/2014/main" val="435815603"/>
                    </a:ext>
                  </a:extLst>
                </a:gridCol>
                <a:gridCol w="3529676">
                  <a:extLst>
                    <a:ext uri="{9D8B030D-6E8A-4147-A177-3AD203B41FA5}">
                      <a16:colId xmlns:a16="http://schemas.microsoft.com/office/drawing/2014/main" val="3109315117"/>
                    </a:ext>
                  </a:extLst>
                </a:gridCol>
                <a:gridCol w="3529676">
                  <a:extLst>
                    <a:ext uri="{9D8B030D-6E8A-4147-A177-3AD203B41FA5}">
                      <a16:colId xmlns:a16="http://schemas.microsoft.com/office/drawing/2014/main" val="1569337776"/>
                    </a:ext>
                  </a:extLst>
                </a:gridCol>
              </a:tblGrid>
              <a:tr h="91817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Type of zero</a:t>
                      </a:r>
                      <a:r>
                        <a:rPr lang="en-US" sz="2400" b="0" baseline="0" dirty="0" smtClean="0"/>
                        <a:t> event</a:t>
                      </a:r>
                      <a:endParaRPr lang="en-US" sz="2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Description</a:t>
                      </a:r>
                      <a:endParaRPr lang="en-US" sz="2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19490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algn="l"/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Individual study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Total event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64281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1. MA-SZ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Single</a:t>
                      </a:r>
                      <a:r>
                        <a:rPr lang="en-US" sz="2400" b="0" baseline="0" dirty="0" smtClean="0"/>
                        <a:t> arm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Neither arm is zero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582987"/>
                  </a:ext>
                </a:extLst>
              </a:tr>
              <a:tr h="59429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2. MA-MZ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Single &amp; Double arm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Neither arm is zero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83607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3. MA-DZ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Double arm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Neither arm is zero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85210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4. MA-CSZ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Single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Total in one arm is zero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94115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5. MA-CMZ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Single &amp; Double arm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Total in one arm is zero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818955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6. MA-CDZ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Double arm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Total in both arm are zero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7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5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070" y="0"/>
            <a:ext cx="9159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4492"/>
            <a:ext cx="7985961" cy="439380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Classification for meta-analysis with zero-events studies</a:t>
            </a:r>
          </a:p>
          <a:p>
            <a:r>
              <a:rPr lang="en-US" b="1" dirty="0" smtClean="0"/>
              <a:t>Rationale for the classification</a:t>
            </a:r>
          </a:p>
          <a:p>
            <a:r>
              <a:rPr lang="en-US" dirty="0" smtClean="0"/>
              <a:t>Real world data for classification</a:t>
            </a:r>
          </a:p>
          <a:p>
            <a:r>
              <a:rPr lang="en-US" dirty="0"/>
              <a:t>How to use the framework for evidence synthesis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4152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method of zero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Classified as</a:t>
            </a:r>
            <a:endParaRPr lang="th-TH" dirty="0" smtClean="0"/>
          </a:p>
          <a:p>
            <a:r>
              <a:rPr lang="en-US" dirty="0" smtClean="0"/>
              <a:t>One-stage approach</a:t>
            </a:r>
          </a:p>
          <a:p>
            <a:r>
              <a:rPr lang="en-US" dirty="0" smtClean="0"/>
              <a:t>Two stage approach</a:t>
            </a:r>
          </a:p>
          <a:p>
            <a:pPr lvl="1"/>
            <a:r>
              <a:rPr lang="en-US" dirty="0" smtClean="0"/>
              <a:t>Standard meta-analysis approach</a:t>
            </a:r>
          </a:p>
          <a:p>
            <a:pPr lvl="1"/>
            <a:r>
              <a:rPr lang="en-US" dirty="0" smtClean="0"/>
              <a:t>First stage: Study-specific </a:t>
            </a:r>
            <a:r>
              <a:rPr lang="en-US" dirty="0"/>
              <a:t>effect sizes and standard errors are obtained or estimated from the included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Second stage: Synthesized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7379"/>
            <a:ext cx="7886700" cy="4889583"/>
          </a:xfrm>
        </p:spPr>
        <p:txBody>
          <a:bodyPr>
            <a:normAutofit fontScale="92500"/>
          </a:bodyPr>
          <a:lstStyle/>
          <a:p>
            <a:r>
              <a:rPr lang="en-US" dirty="0"/>
              <a:t>Two stage </a:t>
            </a:r>
            <a:r>
              <a:rPr lang="en-US" dirty="0" smtClean="0"/>
              <a:t>approach: Available methods</a:t>
            </a:r>
          </a:p>
          <a:p>
            <a:pPr lvl="1"/>
            <a:r>
              <a:rPr lang="en-US" dirty="0" smtClean="0"/>
              <a:t>Continuity/empirical correction</a:t>
            </a:r>
          </a:p>
          <a:p>
            <a:pPr lvl="1"/>
            <a:r>
              <a:rPr lang="en-US" dirty="0" err="1" smtClean="0"/>
              <a:t>Peto’s</a:t>
            </a:r>
            <a:r>
              <a:rPr lang="en-US" dirty="0" smtClean="0"/>
              <a:t> OR: Single arm zero event</a:t>
            </a:r>
          </a:p>
          <a:p>
            <a:pPr lvl="1"/>
            <a:r>
              <a:rPr lang="en-US" dirty="0" smtClean="0"/>
              <a:t>Mantel-</a:t>
            </a:r>
            <a:r>
              <a:rPr lang="en-US" dirty="0" err="1" smtClean="0"/>
              <a:t>Haenszel</a:t>
            </a:r>
            <a:r>
              <a:rPr lang="en-US" dirty="0" smtClean="0"/>
              <a:t> technique (MH)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wo-stage </a:t>
            </a:r>
            <a:r>
              <a:rPr lang="en-US" dirty="0"/>
              <a:t>Bayesian </a:t>
            </a:r>
            <a:r>
              <a:rPr lang="en-US" dirty="0" smtClean="0"/>
              <a:t>methods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exact </a:t>
            </a:r>
            <a:r>
              <a:rPr lang="en-US" i="1" dirty="0"/>
              <a:t>p </a:t>
            </a:r>
            <a:r>
              <a:rPr lang="en-US" dirty="0"/>
              <a:t>-function </a:t>
            </a:r>
            <a:r>
              <a:rPr lang="en-US" dirty="0" smtClean="0"/>
              <a:t>method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arcsine- based transformation (</a:t>
            </a:r>
            <a:r>
              <a:rPr lang="en-US" dirty="0" smtClean="0"/>
              <a:t>e.g., </a:t>
            </a:r>
            <a:r>
              <a:rPr lang="en-US" dirty="0"/>
              <a:t>arcsine </a:t>
            </a:r>
            <a:r>
              <a:rPr lang="en-US" dirty="0" smtClean="0"/>
              <a:t>difference)</a:t>
            </a:r>
          </a:p>
          <a:p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methods are estimation methods </a:t>
            </a:r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at the first stage to obtain the study-specific effects;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meta-analytic methods </a:t>
            </a:r>
            <a:endParaRPr lang="en-US" dirty="0" smtClean="0"/>
          </a:p>
          <a:p>
            <a:r>
              <a:rPr lang="en-US" dirty="0" smtClean="0"/>
              <a:t>Meta- </a:t>
            </a:r>
            <a:r>
              <a:rPr lang="en-US" dirty="0"/>
              <a:t>analytic methods refer to as a type of “weighted average</a:t>
            </a:r>
            <a:r>
              <a:rPr lang="en-US" dirty="0" smtClean="0"/>
              <a:t>” procedure</a:t>
            </a:r>
          </a:p>
        </p:txBody>
      </p:sp>
    </p:spTree>
    <p:extLst>
      <p:ext uri="{BB962C8B-B14F-4D97-AF65-F5344CB8AC3E}">
        <p14:creationId xmlns:p14="http://schemas.microsoft.com/office/powerpoint/2010/main" val="17433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7379"/>
            <a:ext cx="7886700" cy="4889583"/>
          </a:xfrm>
        </p:spPr>
        <p:txBody>
          <a:bodyPr>
            <a:normAutofit/>
          </a:bodyPr>
          <a:lstStyle/>
          <a:p>
            <a:r>
              <a:rPr lang="en-US" dirty="0" smtClean="0"/>
              <a:t>One </a:t>
            </a:r>
            <a:r>
              <a:rPr lang="en-US" dirty="0"/>
              <a:t>stage </a:t>
            </a:r>
            <a:r>
              <a:rPr lang="en-US" dirty="0" smtClean="0"/>
              <a:t>approach</a:t>
            </a:r>
          </a:p>
          <a:p>
            <a:r>
              <a:rPr lang="en-US" dirty="0"/>
              <a:t>No need to obtain study-specific effect sizes </a:t>
            </a:r>
          </a:p>
          <a:p>
            <a:r>
              <a:rPr lang="en-US" dirty="0"/>
              <a:t>Each study is treated as a stratum </a:t>
            </a:r>
          </a:p>
          <a:p>
            <a:r>
              <a:rPr lang="en-US" u="sng" dirty="0"/>
              <a:t>Overall effect size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obtained by the “population average method”</a:t>
            </a:r>
          </a:p>
          <a:p>
            <a:r>
              <a:rPr lang="en-US" dirty="0" smtClean="0"/>
              <a:t>Available methods for “one stage approach”</a:t>
            </a:r>
          </a:p>
          <a:p>
            <a:pPr lvl="1"/>
            <a:r>
              <a:rPr lang="en-US" dirty="0" smtClean="0"/>
              <a:t>Generalized </a:t>
            </a:r>
            <a:r>
              <a:rPr lang="en-US" dirty="0"/>
              <a:t>linear mixed models (</a:t>
            </a:r>
            <a:r>
              <a:rPr lang="en-US" dirty="0" smtClean="0"/>
              <a:t>GLMMs)</a:t>
            </a:r>
          </a:p>
          <a:p>
            <a:pPr lvl="1"/>
            <a:r>
              <a:rPr lang="en-US" dirty="0" smtClean="0"/>
              <a:t>Generalized </a:t>
            </a:r>
            <a:r>
              <a:rPr lang="en-US" dirty="0"/>
              <a:t>estimating equations (</a:t>
            </a:r>
            <a:r>
              <a:rPr lang="en-US" dirty="0" smtClean="0"/>
              <a:t>GEEs)</a:t>
            </a:r>
          </a:p>
          <a:p>
            <a:pPr lvl="1"/>
            <a:r>
              <a:rPr lang="en-US" dirty="0" smtClean="0"/>
              <a:t>Stratified </a:t>
            </a:r>
            <a:r>
              <a:rPr lang="en-US" dirty="0"/>
              <a:t>exact </a:t>
            </a:r>
            <a:r>
              <a:rPr lang="en-US" dirty="0" smtClean="0"/>
              <a:t>regression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ne-stage </a:t>
            </a:r>
            <a:r>
              <a:rPr lang="en-US" dirty="0"/>
              <a:t>Bayesian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Beta-binominal methods</a:t>
            </a:r>
          </a:p>
        </p:txBody>
      </p:sp>
    </p:spTree>
    <p:extLst>
      <p:ext uri="{BB962C8B-B14F-4D97-AF65-F5344CB8AC3E}">
        <p14:creationId xmlns:p14="http://schemas.microsoft.com/office/powerpoint/2010/main" val="33443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stage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4156"/>
            <a:ext cx="7886700" cy="3959779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alid </a:t>
            </a:r>
            <a:r>
              <a:rPr lang="en-US" dirty="0"/>
              <a:t>solution to </a:t>
            </a:r>
            <a:r>
              <a:rPr lang="en-US" dirty="0" smtClean="0"/>
              <a:t>synthesize </a:t>
            </a:r>
            <a:r>
              <a:rPr lang="en-US" dirty="0"/>
              <a:t>studies with </a:t>
            </a:r>
            <a:r>
              <a:rPr lang="en-US" u="sng" dirty="0" smtClean="0"/>
              <a:t>zero-events in </a:t>
            </a:r>
            <a:r>
              <a:rPr lang="en-US" u="sng" dirty="0"/>
              <a:t>both arms </a:t>
            </a:r>
            <a:endParaRPr lang="en-US" u="sng" dirty="0" smtClean="0"/>
          </a:p>
          <a:p>
            <a:r>
              <a:rPr lang="en-US" dirty="0" smtClean="0"/>
              <a:t>Cannot be used in </a:t>
            </a:r>
            <a:r>
              <a:rPr lang="en-US" u="sng" dirty="0" smtClean="0"/>
              <a:t>total </a:t>
            </a:r>
            <a:r>
              <a:rPr lang="en-US" u="sng" dirty="0"/>
              <a:t>events count </a:t>
            </a:r>
            <a:r>
              <a:rPr lang="en-US" u="sng" dirty="0" smtClean="0"/>
              <a:t>is zero</a:t>
            </a:r>
            <a:endParaRPr lang="en-US" dirty="0" smtClean="0"/>
          </a:p>
          <a:p>
            <a:pPr lvl="1"/>
            <a:r>
              <a:rPr lang="en-US" dirty="0" smtClean="0"/>
              <a:t>Due to Problem </a:t>
            </a:r>
            <a:r>
              <a:rPr lang="en-US" dirty="0"/>
              <a:t>of </a:t>
            </a:r>
            <a:r>
              <a:rPr lang="en-US" dirty="0" smtClean="0"/>
              <a:t>separation</a:t>
            </a:r>
          </a:p>
          <a:p>
            <a:pPr lvl="1"/>
            <a:r>
              <a:rPr lang="en-US" dirty="0"/>
              <a:t>MA-CSZ, MA-CMZ, and MA-CDZ, most of the one- stage methods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not </a:t>
            </a:r>
            <a:r>
              <a:rPr lang="en-US" dirty="0"/>
              <a:t>applicable </a:t>
            </a:r>
            <a:endParaRPr lang="en-US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Distinguish </a:t>
            </a:r>
            <a:r>
              <a:rPr lang="en-US" b="1" u="sng" dirty="0"/>
              <a:t>in Dimension </a:t>
            </a:r>
            <a:r>
              <a:rPr lang="en-US" b="1" u="sng" dirty="0" smtClean="0"/>
              <a:t>1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stage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 solution to synthesize studies with </a:t>
            </a:r>
            <a:r>
              <a:rPr lang="en-US" u="sng" dirty="0"/>
              <a:t>zero-events in </a:t>
            </a:r>
            <a:r>
              <a:rPr lang="en-US" u="sng" dirty="0" smtClean="0"/>
              <a:t>single arm </a:t>
            </a:r>
          </a:p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of the two- stage methods are </a:t>
            </a:r>
            <a:r>
              <a:rPr lang="en-US" u="sng" dirty="0"/>
              <a:t>not appropriate</a:t>
            </a:r>
            <a:r>
              <a:rPr lang="en-US" dirty="0"/>
              <a:t> </a:t>
            </a:r>
            <a:r>
              <a:rPr lang="en-US" dirty="0" smtClean="0"/>
              <a:t>for zero event in double arm</a:t>
            </a:r>
          </a:p>
          <a:p>
            <a:pPr lvl="1"/>
            <a:r>
              <a:rPr lang="en-US" dirty="0" smtClean="0"/>
              <a:t>Measure RR in </a:t>
            </a:r>
            <a:r>
              <a:rPr lang="en-US" dirty="0"/>
              <a:t>MA-MZ, MZ-DZ, MA-CMZ, and MA- CDZ,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the </a:t>
            </a:r>
            <a:r>
              <a:rPr lang="en-US" dirty="0" err="1"/>
              <a:t>Peto</a:t>
            </a:r>
            <a:r>
              <a:rPr lang="en-US" dirty="0"/>
              <a:t>’ OR, the MH OR/RR </a:t>
            </a:r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Distinguish in Dimension 2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983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4492"/>
            <a:ext cx="7985961" cy="439380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Classification for meta-analysis with zero-events studies</a:t>
            </a:r>
          </a:p>
          <a:p>
            <a:r>
              <a:rPr lang="en-US" dirty="0" smtClean="0"/>
              <a:t>Rationale for the classification</a:t>
            </a:r>
          </a:p>
          <a:p>
            <a:r>
              <a:rPr lang="en-US" b="1" dirty="0" smtClean="0"/>
              <a:t>Real world data for classification</a:t>
            </a:r>
          </a:p>
          <a:p>
            <a:r>
              <a:rPr lang="en-US" dirty="0"/>
              <a:t>How to use the framework for evidence synthesis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9004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from Cochrane Database of Systematic Reviews (CDSR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21,288 </a:t>
            </a:r>
            <a:r>
              <a:rPr lang="en-US" dirty="0"/>
              <a:t>meta-analyses were identified with zero-events studies (34.85</a:t>
            </a:r>
            <a:r>
              <a:rPr lang="en-US" dirty="0" smtClean="0"/>
              <a:t>%)</a:t>
            </a:r>
          </a:p>
          <a:p>
            <a:endParaRPr lang="en-US" dirty="0" smtClean="0"/>
          </a:p>
          <a:p>
            <a:r>
              <a:rPr lang="en-US" dirty="0" smtClean="0"/>
              <a:t>MA-SZ </a:t>
            </a:r>
            <a:r>
              <a:rPr lang="en-US" dirty="0"/>
              <a:t>was the most common </a:t>
            </a:r>
            <a:r>
              <a:rPr lang="en-US" dirty="0" smtClean="0"/>
              <a:t>subset</a:t>
            </a:r>
          </a:p>
          <a:p>
            <a:pPr lvl="1"/>
            <a:r>
              <a:rPr lang="en-US" dirty="0" smtClean="0"/>
              <a:t>19,308 </a:t>
            </a:r>
            <a:r>
              <a:rPr lang="en-US" dirty="0"/>
              <a:t>(90.70%) </a:t>
            </a:r>
            <a:r>
              <a:rPr lang="en-US" dirty="0" smtClean="0"/>
              <a:t>meta-analyses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4492"/>
            <a:ext cx="7985961" cy="439380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Classification for meta-analysis with zero-events studies</a:t>
            </a:r>
          </a:p>
          <a:p>
            <a:r>
              <a:rPr lang="en-US" dirty="0" smtClean="0"/>
              <a:t>Rationale for the classification</a:t>
            </a:r>
          </a:p>
          <a:p>
            <a:r>
              <a:rPr lang="en-US" dirty="0" smtClean="0"/>
              <a:t>Real world data for classification</a:t>
            </a:r>
          </a:p>
          <a:p>
            <a:r>
              <a:rPr lang="en-US" b="1" dirty="0"/>
              <a:t>How to use the framework for evidence synthesis </a:t>
            </a:r>
            <a:r>
              <a:rPr lang="en-US" b="1" dirty="0" smtClean="0"/>
              <a:t>practice</a:t>
            </a:r>
          </a:p>
          <a:p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3921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egree </a:t>
            </a:r>
            <a:r>
              <a:rPr lang="en-US" dirty="0"/>
              <a:t>of difficulty in synthesizing evidence increases gradually from subtype </a:t>
            </a:r>
            <a:r>
              <a:rPr lang="en-US" dirty="0" smtClean="0"/>
              <a:t>1 </a:t>
            </a:r>
            <a:r>
              <a:rPr lang="en-US" dirty="0"/>
              <a:t>to </a:t>
            </a:r>
            <a:r>
              <a:rPr lang="en-US" dirty="0" smtClean="0"/>
              <a:t>6</a:t>
            </a:r>
          </a:p>
          <a:p>
            <a:endParaRPr lang="en-US" dirty="0"/>
          </a:p>
          <a:p>
            <a:r>
              <a:rPr lang="en-US" dirty="0" smtClean="0"/>
              <a:t>As shown in next 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547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 steps </a:t>
            </a:r>
            <a:r>
              <a:rPr lang="en-US" dirty="0" smtClean="0"/>
              <a:t>of evidence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7243"/>
            <a:ext cx="7649076" cy="4030578"/>
          </a:xfrm>
        </p:spPr>
        <p:txBody>
          <a:bodyPr/>
          <a:lstStyle/>
          <a:p>
            <a:r>
              <a:rPr lang="en-US" dirty="0" smtClean="0"/>
              <a:t>1. Check for zero event study (Classification?)</a:t>
            </a:r>
          </a:p>
          <a:p>
            <a:r>
              <a:rPr lang="en-US" dirty="0" smtClean="0"/>
              <a:t>2. Compare with the framework </a:t>
            </a:r>
            <a:r>
              <a:rPr lang="en-US" dirty="0" smtClean="0">
                <a:sym typeface="Wingdings" panose="05000000000000000000" pitchFamily="2" charset="2"/>
              </a:rPr>
              <a:t> classified as…</a:t>
            </a:r>
            <a:endParaRPr lang="en-US" dirty="0" smtClean="0"/>
          </a:p>
          <a:p>
            <a:r>
              <a:rPr lang="en-US" dirty="0" smtClean="0"/>
              <a:t>3. Use flow diagram and choose the method that available for evidence synthesis</a:t>
            </a:r>
          </a:p>
          <a:p>
            <a:r>
              <a:rPr lang="en-US" dirty="0" smtClean="0"/>
              <a:t>4. Conduct meta-analysis by using one or more appropriate methods</a:t>
            </a:r>
          </a:p>
          <a:p>
            <a:r>
              <a:rPr lang="en-US" dirty="0" smtClean="0"/>
              <a:t>5. Conduct sensitivity using other available methods to test whether the results are robust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4492"/>
            <a:ext cx="7985961" cy="439380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Classification for meta-analysis with zero-events studies</a:t>
            </a:r>
          </a:p>
          <a:p>
            <a:r>
              <a:rPr lang="en-US" dirty="0" smtClean="0"/>
              <a:t>Rationale for the classification</a:t>
            </a:r>
          </a:p>
          <a:p>
            <a:r>
              <a:rPr lang="en-US" dirty="0" smtClean="0"/>
              <a:t>Real world data for classification</a:t>
            </a:r>
          </a:p>
          <a:p>
            <a:r>
              <a:rPr lang="en-US" dirty="0"/>
              <a:t>How to use the framework for evidence synthesis </a:t>
            </a:r>
            <a:r>
              <a:rPr lang="en-US" dirty="0" smtClean="0"/>
              <a:t>practice</a:t>
            </a:r>
          </a:p>
          <a:p>
            <a:r>
              <a:rPr lang="en-US" b="1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5272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4492"/>
            <a:ext cx="7985961" cy="439380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Classification for meta-analysis with zero-events studies</a:t>
            </a:r>
          </a:p>
          <a:p>
            <a:r>
              <a:rPr lang="en-US" dirty="0" smtClean="0"/>
              <a:t>Rationale for the classification</a:t>
            </a:r>
          </a:p>
          <a:p>
            <a:r>
              <a:rPr lang="en-US" dirty="0" smtClean="0"/>
              <a:t>Real world data for classification</a:t>
            </a:r>
          </a:p>
          <a:p>
            <a:r>
              <a:rPr lang="en-US" dirty="0"/>
              <a:t>How to use the framework for evidence synthesis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1505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45" y="1929586"/>
            <a:ext cx="8271510" cy="4053202"/>
          </a:xfrm>
        </p:spPr>
        <p:txBody>
          <a:bodyPr>
            <a:normAutofit/>
          </a:bodyPr>
          <a:lstStyle/>
          <a:p>
            <a:r>
              <a:rPr lang="en-US" dirty="0"/>
              <a:t>In the flow diagram, we did not list the methods for relative and absolute </a:t>
            </a:r>
            <a:r>
              <a:rPr lang="en-US" dirty="0" smtClean="0"/>
              <a:t>measures</a:t>
            </a:r>
          </a:p>
          <a:p>
            <a:r>
              <a:rPr lang="en-US" dirty="0" smtClean="0"/>
              <a:t>Just indicated </a:t>
            </a:r>
            <a:r>
              <a:rPr lang="en-US" dirty="0"/>
              <a:t>which methods could be used with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bsolute </a:t>
            </a:r>
            <a:r>
              <a:rPr lang="en-US" dirty="0"/>
              <a:t>risk (</a:t>
            </a:r>
            <a:r>
              <a:rPr lang="en-US" dirty="0" smtClean="0"/>
              <a:t>e.g., RD)</a:t>
            </a:r>
          </a:p>
          <a:p>
            <a:pPr lvl="1"/>
            <a:r>
              <a:rPr lang="en-US" dirty="0" smtClean="0"/>
              <a:t>Relative </a:t>
            </a:r>
            <a:r>
              <a:rPr lang="en-US" dirty="0"/>
              <a:t>measures (</a:t>
            </a:r>
            <a:r>
              <a:rPr lang="en-US" dirty="0" smtClean="0"/>
              <a:t>e.g., </a:t>
            </a:r>
            <a:r>
              <a:rPr lang="en-US" dirty="0" err="1"/>
              <a:t>Peto’s</a:t>
            </a:r>
            <a:r>
              <a:rPr lang="en-US" dirty="0"/>
              <a:t> 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Mantel-</a:t>
            </a:r>
            <a:r>
              <a:rPr lang="en-US" dirty="0" err="1" smtClean="0"/>
              <a:t>Haenszel</a:t>
            </a:r>
            <a:r>
              <a:rPr lang="en-US" dirty="0"/>
              <a:t> </a:t>
            </a:r>
            <a:r>
              <a:rPr lang="en-US" dirty="0" smtClean="0"/>
              <a:t>estimation (MH) in double arm zero event</a:t>
            </a:r>
          </a:p>
          <a:p>
            <a:pPr lvl="2"/>
            <a:r>
              <a:rPr lang="en-US" dirty="0" smtClean="0"/>
              <a:t>Measuring </a:t>
            </a:r>
            <a:r>
              <a:rPr lang="en-US" dirty="0"/>
              <a:t>the effect by the </a:t>
            </a:r>
            <a:r>
              <a:rPr lang="en-US" dirty="0" smtClean="0"/>
              <a:t>RD</a:t>
            </a:r>
          </a:p>
          <a:p>
            <a:pPr lvl="2"/>
            <a:r>
              <a:rPr lang="en-US" dirty="0" smtClean="0"/>
              <a:t>Studies </a:t>
            </a:r>
            <a:r>
              <a:rPr lang="en-US" dirty="0"/>
              <a:t>would be </a:t>
            </a:r>
            <a:r>
              <a:rPr lang="en-US" dirty="0" smtClean="0"/>
              <a:t>discarded </a:t>
            </a:r>
            <a:r>
              <a:rPr lang="en-US" dirty="0"/>
              <a:t>when the MH method with OR/RR is utilized </a:t>
            </a:r>
          </a:p>
        </p:txBody>
      </p:sp>
    </p:spTree>
    <p:extLst>
      <p:ext uri="{BB962C8B-B14F-4D97-AF65-F5344CB8AC3E}">
        <p14:creationId xmlns:p14="http://schemas.microsoft.com/office/powerpoint/2010/main" val="41761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RD is an appealing effect estimator to deal with zero-events over the OR and RR </a:t>
            </a:r>
            <a:endParaRPr lang="en-US" dirty="0" smtClean="0"/>
          </a:p>
          <a:p>
            <a:r>
              <a:rPr lang="en-US" dirty="0"/>
              <a:t>RD may increase the heterogeneity than OR and RR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urrently </a:t>
            </a:r>
            <a:r>
              <a:rPr lang="en-US" dirty="0"/>
              <a:t>no consensus about the selection of effect estimator for rare events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ontinuity/empirical </a:t>
            </a:r>
            <a:r>
              <a:rPr lang="en-US" dirty="0"/>
              <a:t>correction is not </a:t>
            </a:r>
            <a:r>
              <a:rPr lang="en-US" dirty="0" smtClean="0"/>
              <a:t>routinely </a:t>
            </a:r>
            <a:r>
              <a:rPr lang="en-US" dirty="0"/>
              <a:t>employed for studies with no events in both arms </a:t>
            </a:r>
            <a:endParaRPr lang="en-US" dirty="0" smtClean="0"/>
          </a:p>
          <a:p>
            <a:pPr lvl="1"/>
            <a:r>
              <a:rPr lang="en-US" dirty="0" smtClean="0"/>
              <a:t>Researchers have to do </a:t>
            </a:r>
            <a:r>
              <a:rPr lang="en-US" dirty="0"/>
              <a:t>it manually in the program </a:t>
            </a:r>
          </a:p>
        </p:txBody>
      </p:sp>
    </p:spTree>
    <p:extLst>
      <p:ext uri="{BB962C8B-B14F-4D97-AF65-F5344CB8AC3E}">
        <p14:creationId xmlns:p14="http://schemas.microsoft.com/office/powerpoint/2010/main" val="913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framework is based on </a:t>
            </a:r>
            <a:r>
              <a:rPr lang="en-US" i="1" u="sng" dirty="0"/>
              <a:t>post hoc </a:t>
            </a:r>
            <a:r>
              <a:rPr lang="en-US" u="sng" dirty="0" smtClean="0"/>
              <a:t>classification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 </a:t>
            </a:r>
            <a:r>
              <a:rPr lang="en-US" dirty="0"/>
              <a:t>the subtype after the data for a meta-analysis are obtained </a:t>
            </a:r>
            <a:endParaRPr lang="en-US" dirty="0" smtClean="0"/>
          </a:p>
          <a:p>
            <a:r>
              <a:rPr lang="en-US" dirty="0" smtClean="0"/>
              <a:t>Recommend researcher to develop a synthesis plan in 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1283"/>
            <a:ext cx="7886700" cy="1325563"/>
          </a:xfrm>
        </p:spPr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7508"/>
            <a:ext cx="7886700" cy="4214949"/>
          </a:xfrm>
        </p:spPr>
        <p:txBody>
          <a:bodyPr>
            <a:normAutofit/>
          </a:bodyPr>
          <a:lstStyle/>
          <a:p>
            <a:r>
              <a:rPr lang="en-US" dirty="0" smtClean="0"/>
              <a:t>Researchers should conduct </a:t>
            </a:r>
            <a:r>
              <a:rPr lang="en-US" dirty="0"/>
              <a:t>a sensitivity analysis by using other </a:t>
            </a:r>
            <a:r>
              <a:rPr lang="en-US" dirty="0" smtClean="0"/>
              <a:t>available methods </a:t>
            </a:r>
          </a:p>
          <a:p>
            <a:pPr lvl="1"/>
            <a:r>
              <a:rPr lang="en-US" dirty="0" smtClean="0"/>
              <a:t>Due to unstable </a:t>
            </a:r>
            <a:r>
              <a:rPr lang="en-US" dirty="0"/>
              <a:t>nature of such types of meta-analysis as the total events in both arms are still </a:t>
            </a:r>
            <a:r>
              <a:rPr lang="en-US" dirty="0" smtClean="0"/>
              <a:t>rare</a:t>
            </a:r>
          </a:p>
          <a:p>
            <a:pPr lvl="1"/>
            <a:r>
              <a:rPr lang="en-US" dirty="0" smtClean="0"/>
              <a:t>Leading </a:t>
            </a:r>
            <a:r>
              <a:rPr lang="en-US" dirty="0"/>
              <a:t>to a large amount of </a:t>
            </a:r>
            <a:r>
              <a:rPr lang="en-US" dirty="0" smtClean="0"/>
              <a:t>uncertainty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there are conflicting results </a:t>
            </a:r>
            <a:endParaRPr lang="en-US" dirty="0" smtClean="0"/>
          </a:p>
          <a:p>
            <a:pPr lvl="2"/>
            <a:r>
              <a:rPr lang="en-US" dirty="0" smtClean="0"/>
              <a:t>No </a:t>
            </a:r>
            <a:r>
              <a:rPr lang="en-US" dirty="0"/>
              <a:t>well-established evidence to support a preferred </a:t>
            </a:r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for safety </a:t>
            </a:r>
            <a:r>
              <a:rPr lang="en-US" dirty="0" smtClean="0"/>
              <a:t>outcome</a:t>
            </a:r>
            <a:endParaRPr lang="en-US" dirty="0"/>
          </a:p>
          <a:p>
            <a:pPr lvl="2"/>
            <a:r>
              <a:rPr lang="en-US" dirty="0" smtClean="0"/>
              <a:t>“At </a:t>
            </a:r>
            <a:r>
              <a:rPr lang="en-US" dirty="0" err="1" smtClean="0"/>
              <a:t>worst”principle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presenting a more obvious signal of harms is the first concern </a:t>
            </a:r>
          </a:p>
        </p:txBody>
      </p:sp>
    </p:spTree>
    <p:extLst>
      <p:ext uri="{BB962C8B-B14F-4D97-AF65-F5344CB8AC3E}">
        <p14:creationId xmlns:p14="http://schemas.microsoft.com/office/powerpoint/2010/main" val="30667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Two additional recommendations</a:t>
            </a:r>
          </a:p>
          <a:p>
            <a:r>
              <a:rPr lang="en-US" dirty="0" smtClean="0"/>
              <a:t>1. Estimate </a:t>
            </a:r>
            <a:r>
              <a:rPr lang="en-US" dirty="0"/>
              <a:t>the minimal sample size for detecting a potential </a:t>
            </a:r>
            <a:r>
              <a:rPr lang="en-US" dirty="0" smtClean="0"/>
              <a:t>difference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tatistically non-significant </a:t>
            </a:r>
            <a:r>
              <a:rPr lang="en-US" dirty="0"/>
              <a:t>results may be due to an insufficient sample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2. Researcher should grade </a:t>
            </a:r>
            <a:r>
              <a:rPr lang="en-US" dirty="0"/>
              <a:t>the certainty of the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Judged </a:t>
            </a:r>
            <a:r>
              <a:rPr lang="en-US" dirty="0"/>
              <a:t>along with the power-analysis results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6341"/>
            <a:ext cx="8334876" cy="4523874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Researcher should avoid</a:t>
            </a:r>
          </a:p>
          <a:p>
            <a:r>
              <a:rPr lang="en-US" dirty="0" smtClean="0"/>
              <a:t>1.</a:t>
            </a:r>
            <a:r>
              <a:rPr lang="en-US" dirty="0"/>
              <a:t> </a:t>
            </a:r>
            <a:r>
              <a:rPr lang="en-US" dirty="0" smtClean="0"/>
              <a:t>Not </a:t>
            </a:r>
            <a:r>
              <a:rPr lang="en-US" dirty="0"/>
              <a:t>recommended to use continuity correction (adding 0.5) when the sample sizes of the two arms are imbalanced </a:t>
            </a:r>
            <a:endParaRPr lang="en-US" dirty="0" smtClean="0"/>
          </a:p>
          <a:p>
            <a:pPr lvl="1"/>
            <a:r>
              <a:rPr lang="en-US" dirty="0" smtClean="0"/>
              <a:t>Lead </a:t>
            </a:r>
            <a:r>
              <a:rPr lang="en-US" dirty="0"/>
              <a:t>to large bias or even reverse the effects </a:t>
            </a:r>
            <a:endParaRPr lang="en-US" dirty="0" smtClean="0"/>
          </a:p>
          <a:p>
            <a:r>
              <a:rPr lang="en-US" dirty="0" smtClean="0"/>
              <a:t>2. Not </a:t>
            </a:r>
            <a:r>
              <a:rPr lang="en-US" dirty="0"/>
              <a:t>recommended to use Bayesian methods when most or all the included studies are both-arm-zero-events studies </a:t>
            </a:r>
            <a:endParaRPr lang="en-US" dirty="0" smtClean="0"/>
          </a:p>
          <a:p>
            <a:r>
              <a:rPr lang="en-US" dirty="0" smtClean="0"/>
              <a:t>3. Not recommended </a:t>
            </a:r>
            <a:r>
              <a:rPr lang="en-US" dirty="0"/>
              <a:t>to use the “</a:t>
            </a:r>
            <a:r>
              <a:rPr lang="en-US" dirty="0" smtClean="0"/>
              <a:t>treat-as-one trial” method</a:t>
            </a:r>
          </a:p>
          <a:p>
            <a:pPr lvl="1"/>
            <a:r>
              <a:rPr lang="en-US" dirty="0" smtClean="0"/>
              <a:t>Adding </a:t>
            </a:r>
            <a:r>
              <a:rPr lang="en-US" dirty="0"/>
              <a:t>the cases and sample sizes together of included studies, </a:t>
            </a:r>
            <a:endParaRPr lang="en-US" dirty="0" smtClean="0"/>
          </a:p>
          <a:p>
            <a:pPr lvl="1"/>
            <a:r>
              <a:rPr lang="en-US" dirty="0" smtClean="0"/>
              <a:t>Lead </a:t>
            </a:r>
            <a:r>
              <a:rPr lang="en-US" dirty="0"/>
              <a:t>to Simpson’s paradox and mislead the healthcare practice </a:t>
            </a:r>
            <a:endParaRPr lang="en-US" dirty="0" smtClean="0"/>
          </a:p>
          <a:p>
            <a:r>
              <a:rPr lang="en-US" dirty="0" smtClean="0"/>
              <a:t>4. For </a:t>
            </a:r>
            <a:r>
              <a:rPr lang="en-US" dirty="0"/>
              <a:t>safety </a:t>
            </a:r>
            <a:r>
              <a:rPr lang="en-US" dirty="0" smtClean="0"/>
              <a:t>outcomes; Not </a:t>
            </a:r>
            <a:r>
              <a:rPr lang="en-US" dirty="0"/>
              <a:t>suggested to use the conservative analytic model </a:t>
            </a:r>
            <a:r>
              <a:rPr lang="en-US" dirty="0" smtClean="0"/>
              <a:t>(e.g., random-effect model)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53053"/>
            <a:ext cx="7886700" cy="395250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i="1" dirty="0"/>
              <a:t>incorporation of </a:t>
            </a:r>
            <a:r>
              <a:rPr lang="en-US" i="1" dirty="0" smtClean="0"/>
              <a:t>heterogeneity </a:t>
            </a:r>
            <a:r>
              <a:rPr lang="en-US" i="1" dirty="0"/>
              <a:t>into an estimate of a treatment effect should be a secondary consideration when attempting to produce </a:t>
            </a:r>
            <a:r>
              <a:rPr lang="en-US" i="1" dirty="0" smtClean="0"/>
              <a:t>estimates </a:t>
            </a:r>
            <a:r>
              <a:rPr lang="en-US" i="1" dirty="0"/>
              <a:t>of effects from sparse data –the primary concern is to discern whether there is any signal of an effect in the data 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0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1737" y="2036763"/>
            <a:ext cx="77724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Thank you for your attention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Zero event study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 steps </a:t>
            </a:r>
            <a:r>
              <a:rPr lang="en-US" dirty="0" smtClean="0"/>
              <a:t>of evidence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7243"/>
            <a:ext cx="7649076" cy="4030578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b="1" dirty="0" smtClean="0"/>
              <a:t>Check for zero event study (Classification?)</a:t>
            </a:r>
          </a:p>
          <a:p>
            <a:r>
              <a:rPr lang="en-US" dirty="0" smtClean="0"/>
              <a:t>2. Compare with the framework </a:t>
            </a:r>
            <a:r>
              <a:rPr lang="en-US" dirty="0" smtClean="0">
                <a:sym typeface="Wingdings" panose="05000000000000000000" pitchFamily="2" charset="2"/>
              </a:rPr>
              <a:t> classified as…</a:t>
            </a:r>
            <a:endParaRPr lang="en-US" dirty="0" smtClean="0"/>
          </a:p>
          <a:p>
            <a:r>
              <a:rPr lang="en-US" dirty="0" smtClean="0"/>
              <a:t>3. Use flow diagram and choose the method that available for evidence synthesis</a:t>
            </a:r>
          </a:p>
          <a:p>
            <a:r>
              <a:rPr lang="en-US" dirty="0" smtClean="0"/>
              <a:t>4. Conduct meta-analysis by using one or more appropriate methods</a:t>
            </a:r>
          </a:p>
          <a:p>
            <a:r>
              <a:rPr lang="en-US" dirty="0" smtClean="0"/>
              <a:t>5. Conduct sensitivity using other available methods to test whether the results are robust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4492"/>
            <a:ext cx="7985961" cy="4393803"/>
          </a:xfrm>
        </p:spPr>
        <p:txBody>
          <a:bodyPr>
            <a:normAutofit/>
          </a:bodyPr>
          <a:lstStyle/>
          <a:p>
            <a:r>
              <a:rPr lang="en-US" b="1" dirty="0" smtClean="0"/>
              <a:t>Introduction</a:t>
            </a:r>
          </a:p>
          <a:p>
            <a:r>
              <a:rPr lang="en-US" dirty="0" smtClean="0"/>
              <a:t>Classification for meta-analysis with zero-events studies</a:t>
            </a:r>
          </a:p>
          <a:p>
            <a:r>
              <a:rPr lang="en-US" dirty="0" smtClean="0"/>
              <a:t>Rationale for the classification</a:t>
            </a:r>
          </a:p>
          <a:p>
            <a:r>
              <a:rPr lang="en-US" dirty="0" smtClean="0"/>
              <a:t>Real world data for classification</a:t>
            </a:r>
          </a:p>
          <a:p>
            <a:r>
              <a:rPr lang="en-US" dirty="0"/>
              <a:t>How to use the framework for evidence synthesis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3033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8" y="1254034"/>
            <a:ext cx="9111822" cy="4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 steps </a:t>
            </a:r>
            <a:r>
              <a:rPr lang="en-US" dirty="0" smtClean="0"/>
              <a:t>of evidence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7243"/>
            <a:ext cx="7649076" cy="4030578"/>
          </a:xfrm>
        </p:spPr>
        <p:txBody>
          <a:bodyPr/>
          <a:lstStyle/>
          <a:p>
            <a:r>
              <a:rPr lang="en-US" dirty="0" smtClean="0"/>
              <a:t>1. Check for zero event study (Classification?)</a:t>
            </a:r>
          </a:p>
          <a:p>
            <a:r>
              <a:rPr lang="en-US" dirty="0" smtClean="0"/>
              <a:t>2. </a:t>
            </a:r>
            <a:r>
              <a:rPr lang="en-US" b="1" dirty="0" smtClean="0"/>
              <a:t>Compare with the framework </a:t>
            </a:r>
            <a:r>
              <a:rPr lang="en-US" b="1" dirty="0" smtClean="0">
                <a:sym typeface="Wingdings" panose="05000000000000000000" pitchFamily="2" charset="2"/>
              </a:rPr>
              <a:t> classified as…</a:t>
            </a:r>
            <a:endParaRPr lang="en-US" b="1" dirty="0" smtClean="0"/>
          </a:p>
          <a:p>
            <a:r>
              <a:rPr lang="en-US" dirty="0" smtClean="0"/>
              <a:t>3. Use flow diagram and choose the method that available for evidence synthesis</a:t>
            </a:r>
          </a:p>
          <a:p>
            <a:r>
              <a:rPr lang="en-US" dirty="0" smtClean="0"/>
              <a:t>4. Conduct meta-analysis by using one or more appropriate methods</a:t>
            </a:r>
          </a:p>
          <a:p>
            <a:r>
              <a:rPr lang="en-US" dirty="0" smtClean="0"/>
              <a:t>5. Conduct sensitivity using other available methods to test whether the results are robust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to 6 subtypes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34785"/>
              </p:ext>
            </p:extLst>
          </p:nvPr>
        </p:nvGraphicFramePr>
        <p:xfrm>
          <a:off x="0" y="1730273"/>
          <a:ext cx="9144001" cy="512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649">
                  <a:extLst>
                    <a:ext uri="{9D8B030D-6E8A-4147-A177-3AD203B41FA5}">
                      <a16:colId xmlns:a16="http://schemas.microsoft.com/office/drawing/2014/main" val="435815603"/>
                    </a:ext>
                  </a:extLst>
                </a:gridCol>
                <a:gridCol w="3529676">
                  <a:extLst>
                    <a:ext uri="{9D8B030D-6E8A-4147-A177-3AD203B41FA5}">
                      <a16:colId xmlns:a16="http://schemas.microsoft.com/office/drawing/2014/main" val="3109315117"/>
                    </a:ext>
                  </a:extLst>
                </a:gridCol>
                <a:gridCol w="3529676">
                  <a:extLst>
                    <a:ext uri="{9D8B030D-6E8A-4147-A177-3AD203B41FA5}">
                      <a16:colId xmlns:a16="http://schemas.microsoft.com/office/drawing/2014/main" val="1569337776"/>
                    </a:ext>
                  </a:extLst>
                </a:gridCol>
              </a:tblGrid>
              <a:tr h="91817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Type of zero</a:t>
                      </a:r>
                      <a:r>
                        <a:rPr lang="en-US" sz="2400" b="0" baseline="0" dirty="0" smtClean="0"/>
                        <a:t> event</a:t>
                      </a:r>
                      <a:endParaRPr lang="en-US" sz="2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Description</a:t>
                      </a:r>
                      <a:endParaRPr lang="en-US" sz="2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19490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algn="l"/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Individual study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Total event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64281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1. MA-SZ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Single</a:t>
                      </a:r>
                      <a:r>
                        <a:rPr lang="en-US" sz="2400" b="0" baseline="0" dirty="0" smtClean="0"/>
                        <a:t> arm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Neither arm is zero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582987"/>
                  </a:ext>
                </a:extLst>
              </a:tr>
              <a:tr h="59429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2. MA-MZ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Single &amp; Double arm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Neither arm is zero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83607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3. MA-DZ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Double arm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Neither arm is zero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85210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4. MA-CSZ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Single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Total in one arm is zero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94115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5. MA-CMZ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Single &amp; Double arm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Total in one arm is zero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818955"/>
                  </a:ext>
                </a:extLst>
              </a:tr>
              <a:tr h="602544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6. MA-CDZ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Double arm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Total in both arm are zero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7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7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 steps </a:t>
            </a:r>
            <a:r>
              <a:rPr lang="en-US" dirty="0" smtClean="0"/>
              <a:t>of evidence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7243"/>
            <a:ext cx="7649076" cy="4030578"/>
          </a:xfrm>
        </p:spPr>
        <p:txBody>
          <a:bodyPr/>
          <a:lstStyle/>
          <a:p>
            <a:r>
              <a:rPr lang="en-US" dirty="0" smtClean="0"/>
              <a:t>1. Check for zero event study (Classification?)</a:t>
            </a:r>
          </a:p>
          <a:p>
            <a:r>
              <a:rPr lang="en-US" dirty="0" smtClean="0"/>
              <a:t>2. Compare with the framework </a:t>
            </a:r>
            <a:r>
              <a:rPr lang="en-US" dirty="0" smtClean="0">
                <a:sym typeface="Wingdings" panose="05000000000000000000" pitchFamily="2" charset="2"/>
              </a:rPr>
              <a:t> classified as…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b="1" dirty="0" smtClean="0"/>
              <a:t>Use flow diagram and choose the method that available for evidence synthesis</a:t>
            </a:r>
          </a:p>
          <a:p>
            <a:r>
              <a:rPr lang="en-US" dirty="0" smtClean="0"/>
              <a:t>4. Conduct meta-analysis by using one or more appropriate methods</a:t>
            </a:r>
          </a:p>
          <a:p>
            <a:r>
              <a:rPr lang="en-US" dirty="0" smtClean="0"/>
              <a:t>5. Conduct sensitivity using other available methods to test whether the results are robust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54713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4229" y="574766"/>
            <a:ext cx="1358537" cy="61134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 steps </a:t>
            </a:r>
            <a:r>
              <a:rPr lang="en-US" dirty="0" smtClean="0"/>
              <a:t>of evidence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7243"/>
            <a:ext cx="7649076" cy="4030578"/>
          </a:xfrm>
        </p:spPr>
        <p:txBody>
          <a:bodyPr/>
          <a:lstStyle/>
          <a:p>
            <a:r>
              <a:rPr lang="en-US" dirty="0" smtClean="0"/>
              <a:t>1. Check for zero event study (Classification?)</a:t>
            </a:r>
          </a:p>
          <a:p>
            <a:r>
              <a:rPr lang="en-US" dirty="0" smtClean="0"/>
              <a:t>2. Compare with the framework </a:t>
            </a:r>
            <a:r>
              <a:rPr lang="en-US" dirty="0" smtClean="0">
                <a:sym typeface="Wingdings" panose="05000000000000000000" pitchFamily="2" charset="2"/>
              </a:rPr>
              <a:t> classified as…</a:t>
            </a:r>
            <a:endParaRPr lang="en-US" dirty="0" smtClean="0"/>
          </a:p>
          <a:p>
            <a:r>
              <a:rPr lang="en-US" dirty="0" smtClean="0"/>
              <a:t>3. Use flow diagram and choose the method that available for evidence synthesis</a:t>
            </a:r>
          </a:p>
          <a:p>
            <a:r>
              <a:rPr lang="en-US" dirty="0" smtClean="0"/>
              <a:t>4. </a:t>
            </a:r>
            <a:r>
              <a:rPr lang="en-US" b="1" dirty="0" smtClean="0"/>
              <a:t>Conduct meta-analysis by using one or more appropriate methods</a:t>
            </a:r>
          </a:p>
          <a:p>
            <a:r>
              <a:rPr lang="en-US" dirty="0" smtClean="0"/>
              <a:t>5. Conduct sensitivity using other available methods to test whether the results are robust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Intra-op fracture 13 </a:t>
            </a:r>
            <a:r>
              <a:rPr lang="en-US" dirty="0" smtClean="0"/>
              <a:t>(IV) RR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635" y="1826113"/>
            <a:ext cx="7923262" cy="43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Intra-op fracture 13 </a:t>
            </a:r>
            <a:r>
              <a:rPr lang="en-US" dirty="0" smtClean="0"/>
              <a:t>(IV) 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15846"/>
            <a:ext cx="7798261" cy="42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 steps </a:t>
            </a:r>
            <a:r>
              <a:rPr lang="en-US" dirty="0" smtClean="0"/>
              <a:t>of evidence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7243"/>
            <a:ext cx="7649076" cy="4030578"/>
          </a:xfrm>
        </p:spPr>
        <p:txBody>
          <a:bodyPr/>
          <a:lstStyle/>
          <a:p>
            <a:r>
              <a:rPr lang="en-US" dirty="0" smtClean="0"/>
              <a:t>1. Check for zero event study (Classification?)</a:t>
            </a:r>
          </a:p>
          <a:p>
            <a:r>
              <a:rPr lang="en-US" dirty="0" smtClean="0"/>
              <a:t>2. Compare with the framework </a:t>
            </a:r>
            <a:r>
              <a:rPr lang="en-US" dirty="0" smtClean="0">
                <a:sym typeface="Wingdings" panose="05000000000000000000" pitchFamily="2" charset="2"/>
              </a:rPr>
              <a:t> classified as…</a:t>
            </a:r>
            <a:endParaRPr lang="en-US" dirty="0" smtClean="0"/>
          </a:p>
          <a:p>
            <a:r>
              <a:rPr lang="en-US" dirty="0" smtClean="0"/>
              <a:t>3. Use flow diagram and choose the method that available for evidence synthesis</a:t>
            </a:r>
          </a:p>
          <a:p>
            <a:r>
              <a:rPr lang="en-US" dirty="0" smtClean="0"/>
              <a:t>4. Conduct meta-analysis by using one or more appropriate methods</a:t>
            </a:r>
          </a:p>
          <a:p>
            <a:r>
              <a:rPr lang="en-US" dirty="0" smtClean="0"/>
              <a:t>5. </a:t>
            </a:r>
            <a:r>
              <a:rPr lang="en-US" b="1" dirty="0" smtClean="0"/>
              <a:t>Conduct sensitivity using other available methods to test whether the results are robust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23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Intra-op fracture 13 (MH)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069" y="2224088"/>
            <a:ext cx="7283862" cy="38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Meta-analysis </a:t>
            </a:r>
            <a:r>
              <a:rPr lang="en-US" dirty="0"/>
              <a:t>has been widely used to synthesis </a:t>
            </a:r>
            <a:r>
              <a:rPr lang="en-US" dirty="0" smtClean="0"/>
              <a:t>evidence </a:t>
            </a:r>
            <a:r>
              <a:rPr lang="en-US" dirty="0"/>
              <a:t>for studies </a:t>
            </a:r>
            <a:endParaRPr lang="en-US" dirty="0" smtClean="0"/>
          </a:p>
          <a:p>
            <a:r>
              <a:rPr lang="en-US" dirty="0" smtClean="0"/>
              <a:t>Rare event from </a:t>
            </a:r>
          </a:p>
          <a:p>
            <a:pPr lvl="1"/>
            <a:r>
              <a:rPr lang="en-US" dirty="0" smtClean="0"/>
              <a:t>Small sample size</a:t>
            </a:r>
          </a:p>
          <a:p>
            <a:pPr lvl="1"/>
            <a:r>
              <a:rPr lang="en-US" dirty="0" smtClean="0"/>
              <a:t>Risk of event is low</a:t>
            </a:r>
          </a:p>
          <a:p>
            <a:pPr lvl="1"/>
            <a:r>
              <a:rPr lang="en-US" dirty="0" smtClean="0"/>
              <a:t>Short follow-up period</a:t>
            </a:r>
          </a:p>
          <a:p>
            <a:r>
              <a:rPr lang="en-US" dirty="0" smtClean="0"/>
              <a:t>Face </a:t>
            </a:r>
            <a:r>
              <a:rPr lang="en-US" dirty="0"/>
              <a:t>the problem of how to deal with zero-events </a:t>
            </a:r>
          </a:p>
        </p:txBody>
      </p:sp>
    </p:spTree>
    <p:extLst>
      <p:ext uri="{BB962C8B-B14F-4D97-AF65-F5344CB8AC3E}">
        <p14:creationId xmlns:p14="http://schemas.microsoft.com/office/powerpoint/2010/main" val="4047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Intra-op fracture 13 </a:t>
            </a:r>
            <a:r>
              <a:rPr lang="en-US" dirty="0" smtClean="0"/>
              <a:t>(</a:t>
            </a:r>
            <a:r>
              <a:rPr lang="en-US" dirty="0" err="1" smtClean="0"/>
              <a:t>Peto’s</a:t>
            </a:r>
            <a:r>
              <a:rPr lang="en-US" dirty="0" smtClean="0"/>
              <a:t> OR)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239283"/>
            <a:ext cx="7886700" cy="39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9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Inappropriately dealing with zero-events studies </a:t>
            </a:r>
          </a:p>
          <a:p>
            <a:pPr lvl="1"/>
            <a:r>
              <a:rPr lang="en-US" dirty="0" smtClean="0"/>
              <a:t>Lead </a:t>
            </a:r>
            <a:r>
              <a:rPr lang="en-US" dirty="0"/>
              <a:t>to research waste and mislead healthcare practice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study propose </a:t>
            </a:r>
            <a:r>
              <a:rPr lang="en-US" dirty="0"/>
              <a:t>a framework to guide researchers </a:t>
            </a:r>
          </a:p>
        </p:txBody>
      </p:sp>
    </p:spTree>
    <p:extLst>
      <p:ext uri="{BB962C8B-B14F-4D97-AF65-F5344CB8AC3E}">
        <p14:creationId xmlns:p14="http://schemas.microsoft.com/office/powerpoint/2010/main" val="24766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4453"/>
            <a:ext cx="8046118" cy="39525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effect measures in meta-analysis for </a:t>
            </a:r>
            <a:r>
              <a:rPr lang="en-US" u="sng" dirty="0"/>
              <a:t>Binary outcome</a:t>
            </a:r>
          </a:p>
          <a:p>
            <a:r>
              <a:rPr lang="en-US" dirty="0" smtClean="0"/>
              <a:t>Relative measures</a:t>
            </a:r>
          </a:p>
          <a:p>
            <a:pPr lvl="1"/>
            <a:r>
              <a:rPr lang="en-US" dirty="0" smtClean="0"/>
              <a:t>Risk ratio (RR)</a:t>
            </a:r>
          </a:p>
          <a:p>
            <a:pPr lvl="1"/>
            <a:r>
              <a:rPr lang="en-US" dirty="0" smtClean="0"/>
              <a:t>Odd ratio (OR)</a:t>
            </a:r>
          </a:p>
          <a:p>
            <a:r>
              <a:rPr lang="en-US" dirty="0"/>
              <a:t>In the presence of zero-events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Hard to </a:t>
            </a:r>
            <a:r>
              <a:rPr lang="en-US" dirty="0"/>
              <a:t>calculate the RR and </a:t>
            </a:r>
            <a:r>
              <a:rPr lang="en-US" dirty="0" smtClean="0"/>
              <a:t>OR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denominators are zero</a:t>
            </a:r>
          </a:p>
          <a:p>
            <a:r>
              <a:rPr lang="en-US" dirty="0" smtClean="0"/>
              <a:t>Absolute measure</a:t>
            </a:r>
          </a:p>
          <a:p>
            <a:pPr lvl="1"/>
            <a:r>
              <a:rPr lang="en-US" dirty="0" smtClean="0"/>
              <a:t>Risk difference (RD)</a:t>
            </a:r>
          </a:p>
          <a:p>
            <a:pPr lvl="1"/>
            <a:r>
              <a:rPr lang="en-US" dirty="0" smtClean="0"/>
              <a:t>No problem about calculation: no denominators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Classic classification to deal with zero event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ingle- </a:t>
            </a:r>
            <a:r>
              <a:rPr lang="en-US" dirty="0"/>
              <a:t>arm-zero-events studies, where zero-events only occur in one of the </a:t>
            </a:r>
            <a:r>
              <a:rPr lang="en-US" dirty="0" smtClean="0"/>
              <a:t>arms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ouble-arm-zero-events </a:t>
            </a:r>
            <a:r>
              <a:rPr lang="en-US" dirty="0"/>
              <a:t>studies, </a:t>
            </a:r>
            <a:r>
              <a:rPr lang="en-US" dirty="0" smtClean="0"/>
              <a:t>where </a:t>
            </a:r>
            <a:r>
              <a:rPr lang="en-US" dirty="0"/>
              <a:t>zero-events occur in both arms </a:t>
            </a:r>
            <a:endParaRPr lang="en-US" dirty="0" smtClean="0"/>
          </a:p>
          <a:p>
            <a:r>
              <a:rPr lang="en-US" dirty="0" smtClean="0"/>
              <a:t>Foundation </a:t>
            </a:r>
            <a:r>
              <a:rPr lang="en-US" dirty="0"/>
              <a:t>for statisticians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recommendations </a:t>
            </a:r>
            <a:r>
              <a:rPr lang="en-US" dirty="0" smtClean="0"/>
              <a:t>still rely </a:t>
            </a:r>
            <a:r>
              <a:rPr lang="en-US" dirty="0"/>
              <a:t>on this classification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8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Single-arm- zero-events studies (Recommend)</a:t>
            </a:r>
          </a:p>
          <a:p>
            <a:pPr lvl="1"/>
            <a:r>
              <a:rPr lang="en-US" dirty="0" err="1" smtClean="0"/>
              <a:t>Peto’s</a:t>
            </a:r>
            <a:r>
              <a:rPr lang="en-US" dirty="0" smtClean="0"/>
              <a:t> OR</a:t>
            </a:r>
          </a:p>
          <a:p>
            <a:pPr lvl="1"/>
            <a:r>
              <a:rPr lang="en-US" dirty="0" smtClean="0"/>
              <a:t>Mantel–</a:t>
            </a:r>
            <a:r>
              <a:rPr lang="en-US" dirty="0" err="1" smtClean="0"/>
              <a:t>Haenszel</a:t>
            </a:r>
            <a:r>
              <a:rPr lang="en-US" dirty="0" smtClean="0"/>
              <a:t> </a:t>
            </a:r>
            <a:r>
              <a:rPr lang="en-US" dirty="0"/>
              <a:t>(MH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ouble-arm-zero-events studies</a:t>
            </a:r>
            <a:endParaRPr lang="en-US" dirty="0"/>
          </a:p>
          <a:p>
            <a:pPr lvl="1"/>
            <a:r>
              <a:rPr lang="en-US" dirty="0" smtClean="0"/>
              <a:t>Most </a:t>
            </a:r>
            <a:r>
              <a:rPr lang="en-US" dirty="0"/>
              <a:t>software automatically discard them from a meta-analysis (</a:t>
            </a:r>
            <a:r>
              <a:rPr lang="en-US" dirty="0" smtClean="0"/>
              <a:t>e.g., </a:t>
            </a:r>
            <a:r>
              <a:rPr lang="en-US" dirty="0" err="1" smtClean="0"/>
              <a:t>RevMan</a:t>
            </a:r>
            <a:r>
              <a:rPr lang="en-US" dirty="0" smtClean="0"/>
              <a:t> V.5.4.1)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B_Template2" id="{95EAF5B6-A12B-4F62-8707-45E1F6F77B35}" vid="{2F73F0FC-2E0C-4099-ACC8-67F0B7CAB1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CEB_template powerpoint updated</Template>
  <TotalTime>6226</TotalTime>
  <Words>2316</Words>
  <Application>Microsoft Office PowerPoint</Application>
  <PresentationFormat>On-screen Show (4:3)</PresentationFormat>
  <Paragraphs>359</Paragraphs>
  <Slides>50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Cordia New</vt:lpstr>
      <vt:lpstr>Wingdings</vt:lpstr>
      <vt:lpstr>Office Theme</vt:lpstr>
      <vt:lpstr>  A proposed framework to guide evidence synthesis practice for meta-analysis with zero-events studies </vt:lpstr>
      <vt:lpstr>PowerPoint Presentation</vt:lpstr>
      <vt:lpstr>Outline</vt:lpstr>
      <vt:lpstr>Outline</vt:lpstr>
      <vt:lpstr>Introduction</vt:lpstr>
      <vt:lpstr>Introduction</vt:lpstr>
      <vt:lpstr>Introduction</vt:lpstr>
      <vt:lpstr>Introduction</vt:lpstr>
      <vt:lpstr>Introduction</vt:lpstr>
      <vt:lpstr>Exclude study with double-arm-zero-events</vt:lpstr>
      <vt:lpstr>Exclude study with double-arm-zero-events</vt:lpstr>
      <vt:lpstr>Outline</vt:lpstr>
      <vt:lpstr>Classification for meta-analysis with zero-events studies </vt:lpstr>
      <vt:lpstr>Two Dimensions of Classification </vt:lpstr>
      <vt:lpstr>Two dimensions to 6 subtypes</vt:lpstr>
      <vt:lpstr>PowerPoint Presentation</vt:lpstr>
      <vt:lpstr>Outline</vt:lpstr>
      <vt:lpstr>Current method of zero event</vt:lpstr>
      <vt:lpstr>PowerPoint Presentation</vt:lpstr>
      <vt:lpstr>PowerPoint Presentation</vt:lpstr>
      <vt:lpstr>One stage approach</vt:lpstr>
      <vt:lpstr>Two stage approach</vt:lpstr>
      <vt:lpstr>Outline</vt:lpstr>
      <vt:lpstr>Real-world data </vt:lpstr>
      <vt:lpstr>Outline</vt:lpstr>
      <vt:lpstr>Evidence synthesis</vt:lpstr>
      <vt:lpstr>PowerPoint Presentation</vt:lpstr>
      <vt:lpstr>5 steps of evidence synthesis</vt:lpstr>
      <vt:lpstr>Outline</vt:lpstr>
      <vt:lpstr>Discussion</vt:lpstr>
      <vt:lpstr>Discussion</vt:lpstr>
      <vt:lpstr>Discussion</vt:lpstr>
      <vt:lpstr>Recommendation</vt:lpstr>
      <vt:lpstr>Discussion</vt:lpstr>
      <vt:lpstr>Discussion</vt:lpstr>
      <vt:lpstr>PowerPoint Presentation</vt:lpstr>
      <vt:lpstr>Thank you for your attention</vt:lpstr>
      <vt:lpstr>Example</vt:lpstr>
      <vt:lpstr>5 steps of evidence synthesis</vt:lpstr>
      <vt:lpstr>PowerPoint Presentation</vt:lpstr>
      <vt:lpstr>5 steps of evidence synthesis</vt:lpstr>
      <vt:lpstr>Two dimensions to 6 subtypes</vt:lpstr>
      <vt:lpstr>5 steps of evidence synthesis</vt:lpstr>
      <vt:lpstr>PowerPoint Presentation</vt:lpstr>
      <vt:lpstr>5 steps of evidence synthesis</vt:lpstr>
      <vt:lpstr>Intra-op fracture 13 (IV) RR</vt:lpstr>
      <vt:lpstr>Intra-op fracture 13 (IV) OR</vt:lpstr>
      <vt:lpstr>5 steps of evidence synthesis</vt:lpstr>
      <vt:lpstr>Intra-op fracture 13 (MH)</vt:lpstr>
      <vt:lpstr>Intra-op fracture 13 (Peto’s OR)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Lertkong Nitiwarangkul</dc:creator>
  <cp:lastModifiedBy>Lertkong Nitiwarangkul</cp:lastModifiedBy>
  <cp:revision>73</cp:revision>
  <dcterms:created xsi:type="dcterms:W3CDTF">2021-09-17T01:50:09Z</dcterms:created>
  <dcterms:modified xsi:type="dcterms:W3CDTF">2021-09-30T05:28:37Z</dcterms:modified>
</cp:coreProperties>
</file>